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2" r:id="rId4"/>
  </p:sldMasterIdLst>
  <p:notesMasterIdLst>
    <p:notesMasterId r:id="rId17"/>
  </p:notesMasterIdLst>
  <p:handoutMasterIdLst>
    <p:handoutMasterId r:id="rId18"/>
  </p:handoutMasterIdLst>
  <p:sldIdLst>
    <p:sldId id="313" r:id="rId5"/>
    <p:sldId id="306" r:id="rId6"/>
    <p:sldId id="293" r:id="rId7"/>
    <p:sldId id="305" r:id="rId8"/>
    <p:sldId id="297" r:id="rId9"/>
    <p:sldId id="307" r:id="rId10"/>
    <p:sldId id="302" r:id="rId11"/>
    <p:sldId id="308" r:id="rId12"/>
    <p:sldId id="303" r:id="rId13"/>
    <p:sldId id="309" r:id="rId14"/>
    <p:sldId id="304" r:id="rId15"/>
    <p:sldId id="3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360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4CB"/>
    <a:srgbClr val="FFA29B"/>
    <a:srgbClr val="EFFB9D"/>
    <a:srgbClr val="0EABB7"/>
    <a:srgbClr val="000000"/>
    <a:srgbClr val="637FE9"/>
    <a:srgbClr val="F2D0E3"/>
    <a:srgbClr val="F23DB3"/>
    <a:srgbClr val="F2B077"/>
    <a:srgbClr val="172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2943" autoAdjust="0"/>
  </p:normalViewPr>
  <p:slideViewPr>
    <p:cSldViewPr snapToGrid="0" showGuides="1">
      <p:cViewPr varScale="1">
        <p:scale>
          <a:sx n="107" d="100"/>
          <a:sy n="107" d="100"/>
        </p:scale>
        <p:origin x="776" y="160"/>
      </p:cViewPr>
      <p:guideLst>
        <p:guide orient="horz" pos="360"/>
        <p:guide pos="3840"/>
      </p:guideLst>
    </p:cSldViewPr>
  </p:slideViewPr>
  <p:outlineViewPr>
    <p:cViewPr>
      <p:scale>
        <a:sx n="33" d="100"/>
        <a:sy n="33" d="100"/>
      </p:scale>
      <p:origin x="0" y="-32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8" d="100"/>
          <a:sy n="48" d="100"/>
        </p:scale>
        <p:origin x="2684" y="3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AC31C6-86CC-4986-9D57-FEB8224859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3EA96D-B685-4DB8-AAAD-03DBC19CE5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C8938-83D5-4D91-922D-1735B846DE2C}" type="datetimeFigureOut">
              <a:rPr lang="en-US" smtClean="0"/>
              <a:t>9/21/23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58A3E-1629-48A9-846F-958A6CCD59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6046E-95E6-4E03-8C52-6AD379D67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5E45-3CC1-48B0-9200-3FE6BFCCC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70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D9086-AAB8-42A9-92C9-EA9C8F7F2814}" type="datetimeFigureOut">
              <a:rPr lang="en-US" smtClean="0"/>
              <a:t>9/21/23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B4267-FD12-436C-A400-74799FCF0C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0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B4267-FD12-436C-A400-74799FCF0C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5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B4267-FD12-436C-A400-74799FCF0CD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44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B4267-FD12-436C-A400-74799FCF0CD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1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B4267-FD12-436C-A400-74799FCF0CD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3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B4267-FD12-436C-A400-74799FCF0CD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8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34">
            <a:extLst>
              <a:ext uri="{FF2B5EF4-FFF2-40B4-BE49-F238E27FC236}">
                <a16:creationId xmlns:a16="http://schemas.microsoft.com/office/drawing/2014/main" id="{2D1EF856-2381-405C-A913-80809E59AA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5566" y="245372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4FBB9E9-CEBE-45B8-BF68-9E764AEF4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0761" y="4641488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46">
            <a:extLst>
              <a:ext uri="{FF2B5EF4-FFF2-40B4-BE49-F238E27FC236}">
                <a16:creationId xmlns:a16="http://schemas.microsoft.com/office/drawing/2014/main" id="{55B6C77E-DBDB-42A4-9B9B-3F2CF47584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0761" y="4240861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6" name="Picture Placeholder 34">
            <a:extLst>
              <a:ext uri="{FF2B5EF4-FFF2-40B4-BE49-F238E27FC236}">
                <a16:creationId xmlns:a16="http://schemas.microsoft.com/office/drawing/2014/main" id="{55DF7ED3-48B8-48C6-A240-C3F0AF04054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103465" y="245372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7" name="Picture Placeholder 34">
            <a:extLst>
              <a:ext uri="{FF2B5EF4-FFF2-40B4-BE49-F238E27FC236}">
                <a16:creationId xmlns:a16="http://schemas.microsoft.com/office/drawing/2014/main" id="{C38ECA3B-7319-4FDB-BCA5-42DE903E76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51364" y="245372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2" name="Picture Placeholder 34">
            <a:extLst>
              <a:ext uri="{FF2B5EF4-FFF2-40B4-BE49-F238E27FC236}">
                <a16:creationId xmlns:a16="http://schemas.microsoft.com/office/drawing/2014/main" id="{90EC8BEC-DD26-4CF5-9BA3-62FB1DE4E8F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655566" y="4186831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3" name="Picture Placeholder 34">
            <a:extLst>
              <a:ext uri="{FF2B5EF4-FFF2-40B4-BE49-F238E27FC236}">
                <a16:creationId xmlns:a16="http://schemas.microsoft.com/office/drawing/2014/main" id="{65A0AFA3-6580-43C1-B098-2C7BCA9F6C7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03465" y="4186831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4" name="Picture Placeholder 34">
            <a:extLst>
              <a:ext uri="{FF2B5EF4-FFF2-40B4-BE49-F238E27FC236}">
                <a16:creationId xmlns:a16="http://schemas.microsoft.com/office/drawing/2014/main" id="{633BE360-454A-4A5C-9104-60910DAB61B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51364" y="4186831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9" name="Picture Placeholder 34">
            <a:extLst>
              <a:ext uri="{FF2B5EF4-FFF2-40B4-BE49-F238E27FC236}">
                <a16:creationId xmlns:a16="http://schemas.microsoft.com/office/drawing/2014/main" id="{E846108A-BBFA-4FDA-9BAA-78AA09FEF2B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62501" y="306053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0" name="Picture Placeholder 34">
            <a:extLst>
              <a:ext uri="{FF2B5EF4-FFF2-40B4-BE49-F238E27FC236}">
                <a16:creationId xmlns:a16="http://schemas.microsoft.com/office/drawing/2014/main" id="{06FACEF4-EC76-40B1-ABAB-DFB9AB1C6F8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03465" y="5749817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77" name="Text Placeholder 39">
            <a:extLst>
              <a:ext uri="{FF2B5EF4-FFF2-40B4-BE49-F238E27FC236}">
                <a16:creationId xmlns:a16="http://schemas.microsoft.com/office/drawing/2014/main" id="{F9B127AA-A9E2-41AB-8FAE-D787CE0242B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10761" y="2877635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Text Placeholder 46">
            <a:extLst>
              <a:ext uri="{FF2B5EF4-FFF2-40B4-BE49-F238E27FC236}">
                <a16:creationId xmlns:a16="http://schemas.microsoft.com/office/drawing/2014/main" id="{716BD719-7234-4908-ABBF-43004C9CA9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10761" y="2477008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626608D9-0200-4530-A392-8778E0D0440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16956" y="4641488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0" name="Text Placeholder 46">
            <a:extLst>
              <a:ext uri="{FF2B5EF4-FFF2-40B4-BE49-F238E27FC236}">
                <a16:creationId xmlns:a16="http://schemas.microsoft.com/office/drawing/2014/main" id="{752DFA8A-D6FA-4ECD-9E35-F71EA4E99C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6956" y="4240861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1" name="Text Placeholder 39">
            <a:extLst>
              <a:ext uri="{FF2B5EF4-FFF2-40B4-BE49-F238E27FC236}">
                <a16:creationId xmlns:a16="http://schemas.microsoft.com/office/drawing/2014/main" id="{CF686D19-A348-4080-A966-C34BC802E2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16956" y="2877635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2" name="Text Placeholder 46">
            <a:extLst>
              <a:ext uri="{FF2B5EF4-FFF2-40B4-BE49-F238E27FC236}">
                <a16:creationId xmlns:a16="http://schemas.microsoft.com/office/drawing/2014/main" id="{60735320-27D8-4F8E-A024-598776C9D1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6956" y="2477008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3" name="Text Placeholder 39">
            <a:extLst>
              <a:ext uri="{FF2B5EF4-FFF2-40B4-BE49-F238E27FC236}">
                <a16:creationId xmlns:a16="http://schemas.microsoft.com/office/drawing/2014/main" id="{EAAFD4E3-0D64-4DC4-AC95-C45ABD2AE6F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16956" y="6138282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4" name="Text Placeholder 46">
            <a:extLst>
              <a:ext uri="{FF2B5EF4-FFF2-40B4-BE49-F238E27FC236}">
                <a16:creationId xmlns:a16="http://schemas.microsoft.com/office/drawing/2014/main" id="{4E33188F-DB97-4480-8F80-07EABC10A01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16956" y="5750417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5" name="Text Placeholder 39">
            <a:extLst>
              <a:ext uri="{FF2B5EF4-FFF2-40B4-BE49-F238E27FC236}">
                <a16:creationId xmlns:a16="http://schemas.microsoft.com/office/drawing/2014/main" id="{72308068-AAC7-4C44-AAF1-B2E1EC218C5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553374" y="2877635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6" name="Text Placeholder 46">
            <a:extLst>
              <a:ext uri="{FF2B5EF4-FFF2-40B4-BE49-F238E27FC236}">
                <a16:creationId xmlns:a16="http://schemas.microsoft.com/office/drawing/2014/main" id="{0601897E-1B17-49DA-9E03-BCE007BD9AC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53374" y="2477008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7" name="Text Placeholder 39">
            <a:extLst>
              <a:ext uri="{FF2B5EF4-FFF2-40B4-BE49-F238E27FC236}">
                <a16:creationId xmlns:a16="http://schemas.microsoft.com/office/drawing/2014/main" id="{19CE1DF1-96AA-415F-9715-D5354F419B5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53374" y="4641488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8" name="Text Placeholder 46">
            <a:extLst>
              <a:ext uri="{FF2B5EF4-FFF2-40B4-BE49-F238E27FC236}">
                <a16:creationId xmlns:a16="http://schemas.microsoft.com/office/drawing/2014/main" id="{9F9535F2-A766-44AF-9AD3-51BA2C6F2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53374" y="4240861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9" name="Text Placeholder 39">
            <a:extLst>
              <a:ext uri="{FF2B5EF4-FFF2-40B4-BE49-F238E27FC236}">
                <a16:creationId xmlns:a16="http://schemas.microsoft.com/office/drawing/2014/main" id="{15177575-6B71-4584-8E0B-D151D973200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749692" y="814919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0" name="Text Placeholder 46">
            <a:extLst>
              <a:ext uri="{FF2B5EF4-FFF2-40B4-BE49-F238E27FC236}">
                <a16:creationId xmlns:a16="http://schemas.microsoft.com/office/drawing/2014/main" id="{FC7F0546-1415-48CA-8E73-91D3480ED57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49692" y="411976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17577-965B-4F93-A2EE-44D638A8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098" y="457200"/>
            <a:ext cx="6096001" cy="60166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3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72" userDrawn="1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28" userDrawn="1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200" userDrawn="1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4">
            <a:extLst>
              <a:ext uri="{FF2B5EF4-FFF2-40B4-BE49-F238E27FC236}">
                <a16:creationId xmlns:a16="http://schemas.microsoft.com/office/drawing/2014/main" id="{EA10837A-18D5-41DD-A066-A079A09D86A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420935" y="466999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FD8132DE-D62C-4410-983C-9F458DCEF6D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408126" y="930257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46">
            <a:extLst>
              <a:ext uri="{FF2B5EF4-FFF2-40B4-BE49-F238E27FC236}">
                <a16:creationId xmlns:a16="http://schemas.microsoft.com/office/drawing/2014/main" id="{DF68D5C6-4D23-4113-9FFA-AFAAB5A6DA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408126" y="527314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8" name="Picture Placeholder 34">
            <a:extLst>
              <a:ext uri="{FF2B5EF4-FFF2-40B4-BE49-F238E27FC236}">
                <a16:creationId xmlns:a16="http://schemas.microsoft.com/office/drawing/2014/main" id="{2B75D755-4972-4E8B-ACD5-FAE778A8627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458965" y="248445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EEE7EDE-175B-450F-B4D2-50D992E53C5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446156" y="2947712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91051322-19B5-41CA-BEAB-A8F1B8CA54E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46156" y="2544769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Picture Placeholder 34">
            <a:extLst>
              <a:ext uri="{FF2B5EF4-FFF2-40B4-BE49-F238E27FC236}">
                <a16:creationId xmlns:a16="http://schemas.microsoft.com/office/drawing/2014/main" id="{966FF594-D5D5-4FD4-A245-AAF0D053095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30968" y="248445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5" name="Text Placeholder 39">
            <a:extLst>
              <a:ext uri="{FF2B5EF4-FFF2-40B4-BE49-F238E27FC236}">
                <a16:creationId xmlns:a16="http://schemas.microsoft.com/office/drawing/2014/main" id="{3A5DD9C2-78E8-4416-B2C1-F07A9E25832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018159" y="2947712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46">
            <a:extLst>
              <a:ext uri="{FF2B5EF4-FFF2-40B4-BE49-F238E27FC236}">
                <a16:creationId xmlns:a16="http://schemas.microsoft.com/office/drawing/2014/main" id="{D8A4734F-8867-4923-806F-AE04360B22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18159" y="2544769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7" name="Picture Placeholder 34">
            <a:extLst>
              <a:ext uri="{FF2B5EF4-FFF2-40B4-BE49-F238E27FC236}">
                <a16:creationId xmlns:a16="http://schemas.microsoft.com/office/drawing/2014/main" id="{B03F66BE-0084-45A8-85FC-1448DEA89D7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586860" y="420178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8" name="Text Placeholder 39">
            <a:extLst>
              <a:ext uri="{FF2B5EF4-FFF2-40B4-BE49-F238E27FC236}">
                <a16:creationId xmlns:a16="http://schemas.microsoft.com/office/drawing/2014/main" id="{3F9DA6EE-3DE6-4493-AD6B-BEC7EE858CE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574051" y="4665042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46">
            <a:extLst>
              <a:ext uri="{FF2B5EF4-FFF2-40B4-BE49-F238E27FC236}">
                <a16:creationId xmlns:a16="http://schemas.microsoft.com/office/drawing/2014/main" id="{DD5495C5-2CD2-4593-BC1F-CF0E7D3601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574051" y="4262099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2" name="Picture Placeholder 34">
            <a:extLst>
              <a:ext uri="{FF2B5EF4-FFF2-40B4-BE49-F238E27FC236}">
                <a16:creationId xmlns:a16="http://schemas.microsoft.com/office/drawing/2014/main" id="{D2B54852-DC63-410D-BE2A-4D723492843F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818607" y="420178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13567973-FE07-4747-9500-D565A3EF286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805798" y="4665042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46">
            <a:extLst>
              <a:ext uri="{FF2B5EF4-FFF2-40B4-BE49-F238E27FC236}">
                <a16:creationId xmlns:a16="http://schemas.microsoft.com/office/drawing/2014/main" id="{FCE91BB7-DB4C-4F95-ADC1-2757AA68964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5798" y="4262099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5" name="Picture Placeholder 34">
            <a:extLst>
              <a:ext uri="{FF2B5EF4-FFF2-40B4-BE49-F238E27FC236}">
                <a16:creationId xmlns:a16="http://schemas.microsoft.com/office/drawing/2014/main" id="{7082A562-BADD-429E-BB11-8A40EE253FC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027987" y="5637179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C8F3380A-C45C-44C2-BE84-98D3DADAEDA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015178" y="6100437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Text Placeholder 46">
            <a:extLst>
              <a:ext uri="{FF2B5EF4-FFF2-40B4-BE49-F238E27FC236}">
                <a16:creationId xmlns:a16="http://schemas.microsoft.com/office/drawing/2014/main" id="{67C61256-88BA-4ADF-A3CB-77D1B459CAE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15178" y="5697494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D5DA0-8F16-4F11-8B6E-A593133F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098" y="457200"/>
            <a:ext cx="6096001" cy="60166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6885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72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28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200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EAA216C1-AB2E-40F5-9FEB-99A051529B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1591" y="261635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FAEA8B42-3F7F-41AD-BABE-4EEB23482A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0929" y="261635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7" name="Picture Placeholder 34">
            <a:extLst>
              <a:ext uri="{FF2B5EF4-FFF2-40B4-BE49-F238E27FC236}">
                <a16:creationId xmlns:a16="http://schemas.microsoft.com/office/drawing/2014/main" id="{7567D676-2C80-4141-893B-11FCC59F84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07299" y="261635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8" name="Picture Placeholder 34">
            <a:extLst>
              <a:ext uri="{FF2B5EF4-FFF2-40B4-BE49-F238E27FC236}">
                <a16:creationId xmlns:a16="http://schemas.microsoft.com/office/drawing/2014/main" id="{6F952DCC-32A4-47A9-94B1-DD217C6081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456949" y="261635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26074907-686A-4144-BB8F-791A360F4C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643" y="4491306"/>
            <a:ext cx="2158999" cy="60166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008E0623-EC20-45C5-91A6-0F11089BC4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0136" y="4491306"/>
            <a:ext cx="1983726" cy="60166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61293D0A-B2E6-4C99-A936-14475FCCE5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28138" y="4491306"/>
            <a:ext cx="1983726" cy="60166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527FC22-EC4A-4577-9F30-4B76AC7BC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76136" y="4491306"/>
            <a:ext cx="1983726" cy="60166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D77457B-088A-4D58-BA8E-B758F3A6A0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3457" y="4019516"/>
            <a:ext cx="2585943" cy="3693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DD29B92B-5D6C-4077-8F1A-743E03C13A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81457" y="4019516"/>
            <a:ext cx="2585943" cy="3693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13F3E81B-98F9-43EF-B142-E08146C84E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6144" y="4019516"/>
            <a:ext cx="2585943" cy="3693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DBC70D5F-BACB-4A84-A4D0-71ECD4393E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74144" y="4019516"/>
            <a:ext cx="2585943" cy="3693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E23D0-0FF0-42C6-B15F-A719DFDD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9402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0B616-241D-4DFE-BC2F-C001ED77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457200"/>
            <a:ext cx="11731752" cy="758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E909E-CC4A-4E51-BC02-B893225D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24" y="1825625"/>
            <a:ext cx="117317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B6EE4-1695-4DD6-9758-84FFE963D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24" y="63610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DAD0-21E9-42D0-8C63-C6563197FC13}" type="datetimeFigureOut">
              <a:rPr lang="en-US" smtClean="0"/>
              <a:t>9/21/23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3250D-A8F9-4682-AD84-FD37BCAA6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5652" y="6356350"/>
            <a:ext cx="5820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1A788-841D-41AB-A983-152B6532F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6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3823-CC86-4AC6-95C0-DC3ECA80F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6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5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www.google.com/maps/@43.4706583,-80.5940374,3a,75y,315.41h,91.75t/data=!3m7!1e1!3m5!1svu46G4XWm1nEtuAKhwH0Iw!2e0!6shttps:%2F%2Fstreetviewpixels-pa.googleapis.com%2Fv1%2Fthumbnail%3Fpanoid%3Dvu46G4XWm1nEtuAKhwH0Iw%26cb_client%3Dsearch.revgeo_and_fetch.gps%26w%3D96%26h%3D64%26yaw%3D344.9357%26pitch%3D0%26thumbfov%3D100!7i16384!8i8192?entry=tt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hyperlink" Target="https://www.google.com/maps/@50.6770547,-120.3459329,3a,75y,126.94h,91.61t/data=!3m6!1e1!3m4!1s-B80_MuFLKxYXnw95GOQQg!2e0!7i13312!8i6656?entry=tt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D6CD426-D67A-44EA-F73F-8CB6D287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Timeline of Educational Influences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EF0336-0DAC-E4A3-D9ED-3687A7A7C237}"/>
              </a:ext>
            </a:extLst>
          </p:cNvPr>
          <p:cNvSpPr txBox="1"/>
          <p:nvPr/>
        </p:nvSpPr>
        <p:spPr>
          <a:xfrm>
            <a:off x="3139044" y="2136338"/>
            <a:ext cx="5913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Bram Walker, T00633126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EDEF 3100_02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Dr. Brad </a:t>
            </a:r>
            <a:r>
              <a:rPr lang="en-US" dirty="0" err="1"/>
              <a:t>Harasymchuk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Thompson Rivers University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September 21, 2023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7A1D64-5032-F634-8004-CFA69F47F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7594" y="4681889"/>
            <a:ext cx="840963" cy="840963"/>
          </a:xfrm>
          <a:prstGeom prst="ellipse">
            <a:avLst/>
          </a:prstGeom>
          <a:solidFill>
            <a:srgbClr val="BFF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80338D-CC96-6879-6B2A-7E6BFBAA8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36869" y="4681890"/>
            <a:ext cx="840963" cy="840963"/>
          </a:xfrm>
          <a:prstGeom prst="ellipse">
            <a:avLst/>
          </a:prstGeom>
          <a:solidFill>
            <a:srgbClr val="FFA29B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5097B7D-B03D-1A10-4393-DD58711E4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05650" y="3840925"/>
            <a:ext cx="840963" cy="840963"/>
          </a:xfrm>
          <a:prstGeom prst="ellipse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022AB4-C859-5B0D-D7CE-D267EB26B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74431" y="4681888"/>
            <a:ext cx="840963" cy="8409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83E27E-FBE8-311D-3B7E-93158D9C4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7594" y="3634962"/>
            <a:ext cx="840963" cy="840963"/>
          </a:xfrm>
          <a:prstGeom prst="ellipse">
            <a:avLst/>
          </a:prstGeom>
          <a:solidFill>
            <a:srgbClr val="EFFB9D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2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4EBDD5F-FF94-487A-BBC4-E50423E8D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17653" y="4266619"/>
            <a:ext cx="840963" cy="840963"/>
          </a:xfrm>
          <a:prstGeom prst="ellipse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DC97EE-1C75-4EFE-ACC8-71559A6A3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60044" y="5740518"/>
            <a:ext cx="840963" cy="8409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003C6E1-DAB0-406D-A0FE-AD4258B4F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1426" y="2578060"/>
            <a:ext cx="840963" cy="840963"/>
          </a:xfrm>
          <a:prstGeom prst="ellipse">
            <a:avLst/>
          </a:prstGeom>
          <a:solidFill>
            <a:srgbClr val="FFA29B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B944EB2-487B-450A-8932-B48B6A944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5032" y="4272036"/>
            <a:ext cx="840963" cy="840963"/>
          </a:xfrm>
          <a:prstGeom prst="ellipse">
            <a:avLst/>
          </a:prstGeom>
          <a:solidFill>
            <a:srgbClr val="EFFB9D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63A44AD-2E4C-4AC0-B897-B75DA4A35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7141" y="547522"/>
            <a:ext cx="840963" cy="840963"/>
          </a:xfrm>
          <a:prstGeom prst="ellipse">
            <a:avLst/>
          </a:prstGeom>
          <a:solidFill>
            <a:srgbClr val="BFF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 descr="timeline">
            <a:extLst>
              <a:ext uri="{FF2B5EF4-FFF2-40B4-BE49-F238E27FC236}">
                <a16:creationId xmlns:a16="http://schemas.microsoft.com/office/drawing/2014/main" id="{915DE441-0B8B-4BCE-8E3B-4246BC09E7A1}"/>
              </a:ext>
            </a:extLst>
          </p:cNvPr>
          <p:cNvGrpSpPr/>
          <p:nvPr/>
        </p:nvGrpSpPr>
        <p:grpSpPr>
          <a:xfrm>
            <a:off x="976547" y="1458965"/>
            <a:ext cx="10278189" cy="5752254"/>
            <a:chOff x="976547" y="1458965"/>
            <a:chExt cx="10278189" cy="575225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6FAB540-C491-4F6D-A6FE-A267705EEA5B}"/>
                </a:ext>
              </a:extLst>
            </p:cNvPr>
            <p:cNvGrpSpPr/>
            <p:nvPr/>
          </p:nvGrpSpPr>
          <p:grpSpPr>
            <a:xfrm rot="5400000" flipH="1">
              <a:off x="9555848" y="2219844"/>
              <a:ext cx="1624126" cy="1773651"/>
              <a:chOff x="6415077" y="1171530"/>
              <a:chExt cx="1890380" cy="1890380"/>
            </a:xfrm>
          </p:grpSpPr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8065E7CB-23F1-435F-AF44-714D3ED3AEEC}"/>
                  </a:ext>
                </a:extLst>
              </p:cNvPr>
              <p:cNvSpPr/>
              <p:nvPr/>
            </p:nvSpPr>
            <p:spPr>
              <a:xfrm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35E4FBCD-37DC-40E0-9AC8-B2466900D8BE}"/>
                  </a:ext>
                </a:extLst>
              </p:cNvPr>
              <p:cNvSpPr/>
              <p:nvPr/>
            </p:nvSpPr>
            <p:spPr>
              <a:xfrm flipH="1"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CFEE95A-087F-4F9C-876F-9F92595763B6}"/>
                </a:ext>
              </a:extLst>
            </p:cNvPr>
            <p:cNvGrpSpPr/>
            <p:nvPr/>
          </p:nvGrpSpPr>
          <p:grpSpPr>
            <a:xfrm rot="16200000" flipH="1">
              <a:off x="1051310" y="3843465"/>
              <a:ext cx="1624126" cy="1773651"/>
              <a:chOff x="6415077" y="1171530"/>
              <a:chExt cx="1890380" cy="1890380"/>
            </a:xfrm>
          </p:grpSpPr>
          <p:sp>
            <p:nvSpPr>
              <p:cNvPr id="47" name="Arc 46">
                <a:extLst>
                  <a:ext uri="{FF2B5EF4-FFF2-40B4-BE49-F238E27FC236}">
                    <a16:creationId xmlns:a16="http://schemas.microsoft.com/office/drawing/2014/main" id="{0BEF374B-D633-4C49-A916-320DB8732251}"/>
                  </a:ext>
                </a:extLst>
              </p:cNvPr>
              <p:cNvSpPr/>
              <p:nvPr/>
            </p:nvSpPr>
            <p:spPr>
              <a:xfrm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7EA3C2CD-982C-4EAD-AF27-8F363D90EDB9}"/>
                  </a:ext>
                </a:extLst>
              </p:cNvPr>
              <p:cNvSpPr/>
              <p:nvPr/>
            </p:nvSpPr>
            <p:spPr>
              <a:xfrm flipH="1"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F71C86D-5144-4D25-B6A2-918DC4160A1F}"/>
                </a:ext>
              </a:extLst>
            </p:cNvPr>
            <p:cNvSpPr/>
            <p:nvPr/>
          </p:nvSpPr>
          <p:spPr>
            <a:xfrm rot="16200000" flipH="1">
              <a:off x="1705996" y="1478703"/>
              <a:ext cx="834433" cy="794957"/>
            </a:xfrm>
            <a:custGeom>
              <a:avLst/>
              <a:gdLst>
                <a:gd name="connsiteX0" fmla="*/ 834432 w 1668865"/>
                <a:gd name="connsiteY0" fmla="*/ 0 h 1589914"/>
                <a:gd name="connsiteX1" fmla="*/ 1668865 w 1668865"/>
                <a:gd name="connsiteY1" fmla="*/ 794957 h 1589914"/>
                <a:gd name="connsiteX2" fmla="*/ 834433 w 1668865"/>
                <a:gd name="connsiteY2" fmla="*/ 794957 h 1589914"/>
                <a:gd name="connsiteX3" fmla="*/ 834432 w 1668865"/>
                <a:gd name="connsiteY3" fmla="*/ 0 h 1589914"/>
                <a:gd name="connsiteX0" fmla="*/ 834432 w 1668865"/>
                <a:gd name="connsiteY0" fmla="*/ 0 h 1589914"/>
                <a:gd name="connsiteX1" fmla="*/ 1668865 w 1668865"/>
                <a:gd name="connsiteY1" fmla="*/ 794957 h 1589914"/>
                <a:gd name="connsiteX0" fmla="*/ 0 w 834433"/>
                <a:gd name="connsiteY0" fmla="*/ 0 h 794957"/>
                <a:gd name="connsiteX1" fmla="*/ 834433 w 834433"/>
                <a:gd name="connsiteY1" fmla="*/ 794957 h 794957"/>
                <a:gd name="connsiteX2" fmla="*/ 1 w 834433"/>
                <a:gd name="connsiteY2" fmla="*/ 794957 h 794957"/>
                <a:gd name="connsiteX3" fmla="*/ 0 w 834433"/>
                <a:gd name="connsiteY3" fmla="*/ 0 h 794957"/>
                <a:gd name="connsiteX0" fmla="*/ 64295 w 834433"/>
                <a:gd name="connsiteY0" fmla="*/ 0 h 794957"/>
                <a:gd name="connsiteX1" fmla="*/ 834433 w 834433"/>
                <a:gd name="connsiteY1" fmla="*/ 794957 h 79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4433" h="794957" stroke="0" extrusionOk="0">
                  <a:moveTo>
                    <a:pt x="0" y="0"/>
                  </a:moveTo>
                  <a:cubicBezTo>
                    <a:pt x="460845" y="0"/>
                    <a:pt x="834433" y="355914"/>
                    <a:pt x="834433" y="794957"/>
                  </a:cubicBezTo>
                  <a:lnTo>
                    <a:pt x="1" y="794957"/>
                  </a:lnTo>
                  <a:cubicBezTo>
                    <a:pt x="1" y="529971"/>
                    <a:pt x="0" y="264986"/>
                    <a:pt x="0" y="0"/>
                  </a:cubicBezTo>
                  <a:close/>
                </a:path>
                <a:path w="834433" h="794957" fill="none">
                  <a:moveTo>
                    <a:pt x="64295" y="0"/>
                  </a:moveTo>
                  <a:cubicBezTo>
                    <a:pt x="525140" y="0"/>
                    <a:pt x="834433" y="355914"/>
                    <a:pt x="834433" y="79495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5507F1A1-1EB3-4835-A723-6E0CC155369B}"/>
                </a:ext>
              </a:extLst>
            </p:cNvPr>
            <p:cNvSpPr/>
            <p:nvPr/>
          </p:nvSpPr>
          <p:spPr>
            <a:xfrm rot="5400000" flipH="1">
              <a:off x="5908738" y="5581830"/>
              <a:ext cx="1668865" cy="1589914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1AC131-C2D0-4567-9511-EA65CA7EE2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9536" y="2293398"/>
              <a:ext cx="78959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A0A091F-631C-4120-B174-67D45A6A13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9703" y="3918227"/>
              <a:ext cx="85357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BF890A1-93BF-4879-9ED9-E25DBB7E6053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 flipV="1">
              <a:off x="1849705" y="5542113"/>
              <a:ext cx="4893466" cy="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C25C378-80FF-4681-8B38-CD93033F258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sz="1200" dirty="0"/>
              <a:t>High School History Teacher</a:t>
            </a:r>
          </a:p>
          <a:p>
            <a:endParaRPr lang="en-US" sz="1200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A655D06-4225-4A2B-AEF8-4E2C18FE017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sz="2000" dirty="0">
                <a:latin typeface="Speak Pro" panose="020B0504020101020102" pitchFamily="34" charset="0"/>
              </a:rPr>
              <a:t>The</a:t>
            </a:r>
            <a:r>
              <a:rPr lang="en-US" sz="2400" dirty="0">
                <a:latin typeface="Speak Pro" panose="020B0504020101020102" pitchFamily="34" charset="0"/>
              </a:rPr>
              <a:t> </a:t>
            </a:r>
            <a:r>
              <a:rPr lang="en-US" sz="2000" dirty="0">
                <a:latin typeface="Speak Pro" panose="020B0504020101020102" pitchFamily="34" charset="0"/>
              </a:rPr>
              <a:t>Inspiration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8CA8C-F8B5-45B2-8FCA-3A6F8DF40E9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499541" y="2959015"/>
            <a:ext cx="2138339" cy="601662"/>
          </a:xfrm>
        </p:spPr>
        <p:txBody>
          <a:bodyPr/>
          <a:lstStyle/>
          <a:p>
            <a:pPr algn="ctr"/>
            <a:r>
              <a:rPr lang="en-US" sz="1200" dirty="0"/>
              <a:t>I moved to Kamloops to live a life of adventure</a:t>
            </a:r>
          </a:p>
          <a:p>
            <a:endParaRPr lang="en-US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E64BD-FC67-4B26-8FED-8E078A3CF22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499541" y="2556072"/>
            <a:ext cx="2138339" cy="299767"/>
          </a:xfrm>
        </p:spPr>
        <p:txBody>
          <a:bodyPr/>
          <a:lstStyle/>
          <a:p>
            <a:r>
              <a:rPr lang="en-US" sz="2000" dirty="0"/>
              <a:t>The Gamble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7D2850-98E7-4919-B0CF-C3FCCCD1B00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116015" y="4644974"/>
            <a:ext cx="2138339" cy="601662"/>
          </a:xfrm>
        </p:spPr>
        <p:txBody>
          <a:bodyPr/>
          <a:lstStyle/>
          <a:p>
            <a:pPr algn="ctr"/>
            <a:r>
              <a:rPr lang="en-US" sz="1200" dirty="0"/>
              <a:t>I began living a better life and enrolled at TRU</a:t>
            </a:r>
          </a:p>
          <a:p>
            <a:endParaRPr lang="en-US" sz="12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A0F53B-4BED-46EF-9057-6334F372F67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116015" y="4242031"/>
            <a:ext cx="2138339" cy="299767"/>
          </a:xfrm>
        </p:spPr>
        <p:txBody>
          <a:bodyPr/>
          <a:lstStyle/>
          <a:p>
            <a:r>
              <a:rPr lang="en-US" sz="2000" dirty="0"/>
              <a:t>The Turning Point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6B23F16-63C4-4CE4-9CB8-640B2DFFBE5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320107" y="4650390"/>
            <a:ext cx="2138339" cy="601662"/>
          </a:xfrm>
        </p:spPr>
        <p:txBody>
          <a:bodyPr/>
          <a:lstStyle/>
          <a:p>
            <a:pPr algn="ctr"/>
            <a:r>
              <a:rPr lang="en-US" sz="1200" dirty="0"/>
              <a:t>I resolved to become a teacher</a:t>
            </a:r>
          </a:p>
          <a:p>
            <a:endParaRPr lang="en-US" sz="120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0B357ED-D4DE-4947-9921-0142523A768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320107" y="4247447"/>
            <a:ext cx="2138339" cy="299767"/>
          </a:xfrm>
        </p:spPr>
        <p:txBody>
          <a:bodyPr/>
          <a:lstStyle/>
          <a:p>
            <a:r>
              <a:rPr lang="en-US" sz="2000" dirty="0"/>
              <a:t>The Decision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A19BD99-1FDD-406D-B94B-E97493647B4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pPr algn="ctr"/>
            <a:r>
              <a:rPr lang="en-US" sz="1200" b="1" dirty="0"/>
              <a:t>A positive experience at work reinforced my decision</a:t>
            </a:r>
          </a:p>
          <a:p>
            <a:endParaRPr lang="en-US" sz="12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F5D9E13-3778-4E76-95F1-32465C1D6C9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015178" y="5697494"/>
            <a:ext cx="2361383" cy="299767"/>
          </a:xfrm>
        </p:spPr>
        <p:txBody>
          <a:bodyPr/>
          <a:lstStyle/>
          <a:p>
            <a:r>
              <a:rPr lang="en-US" sz="2400" dirty="0"/>
              <a:t>The Confirmation</a:t>
            </a:r>
          </a:p>
        </p:txBody>
      </p:sp>
      <p:sp>
        <p:nvSpPr>
          <p:cNvPr id="54" name="Oval 53" descr="timeline markers">
            <a:extLst>
              <a:ext uri="{FF2B5EF4-FFF2-40B4-BE49-F238E27FC236}">
                <a16:creationId xmlns:a16="http://schemas.microsoft.com/office/drawing/2014/main" id="{860921B8-3D91-48AB-A236-95079DA8AD01}"/>
              </a:ext>
            </a:extLst>
          </p:cNvPr>
          <p:cNvSpPr/>
          <p:nvPr/>
        </p:nvSpPr>
        <p:spPr>
          <a:xfrm>
            <a:off x="1656253" y="1528909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05" name="Oval 104" descr="timeline markers">
            <a:extLst>
              <a:ext uri="{FF2B5EF4-FFF2-40B4-BE49-F238E27FC236}">
                <a16:creationId xmlns:a16="http://schemas.microsoft.com/office/drawing/2014/main" id="{E92417A0-A309-465F-88E7-0DED361313C1}"/>
              </a:ext>
            </a:extLst>
          </p:cNvPr>
          <p:cNvSpPr/>
          <p:nvPr/>
        </p:nvSpPr>
        <p:spPr>
          <a:xfrm>
            <a:off x="7453646" y="6285904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06" name="Oval 105" descr="timeline markers">
            <a:extLst>
              <a:ext uri="{FF2B5EF4-FFF2-40B4-BE49-F238E27FC236}">
                <a16:creationId xmlns:a16="http://schemas.microsoft.com/office/drawing/2014/main" id="{9E78D0A5-5816-4D38-925E-3537C6B2CF07}"/>
              </a:ext>
            </a:extLst>
          </p:cNvPr>
          <p:cNvSpPr/>
          <p:nvPr/>
        </p:nvSpPr>
        <p:spPr>
          <a:xfrm>
            <a:off x="6562886" y="2221503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10" name="Oval 109" descr="timeline markers">
            <a:extLst>
              <a:ext uri="{FF2B5EF4-FFF2-40B4-BE49-F238E27FC236}">
                <a16:creationId xmlns:a16="http://schemas.microsoft.com/office/drawing/2014/main" id="{19A80ABD-E90D-411F-BF88-7E1ED68E1846}"/>
              </a:ext>
            </a:extLst>
          </p:cNvPr>
          <p:cNvSpPr/>
          <p:nvPr/>
        </p:nvSpPr>
        <p:spPr>
          <a:xfrm>
            <a:off x="8207681" y="3815794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11" name="Oval 110" descr="timeline markers">
            <a:extLst>
              <a:ext uri="{FF2B5EF4-FFF2-40B4-BE49-F238E27FC236}">
                <a16:creationId xmlns:a16="http://schemas.microsoft.com/office/drawing/2014/main" id="{467F323A-16F5-4015-85F9-EED889A6702A}"/>
              </a:ext>
            </a:extLst>
          </p:cNvPr>
          <p:cNvSpPr/>
          <p:nvPr/>
        </p:nvSpPr>
        <p:spPr>
          <a:xfrm>
            <a:off x="3398764" y="3821210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225BA5-9FA7-4106-AC33-85F2D35E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Path To Teaching</a:t>
            </a:r>
          </a:p>
        </p:txBody>
      </p:sp>
      <p:pic>
        <p:nvPicPr>
          <p:cNvPr id="41" name="Picture Placeholder 40" descr="Lightbulb outline">
            <a:extLst>
              <a:ext uri="{FF2B5EF4-FFF2-40B4-BE49-F238E27FC236}">
                <a16:creationId xmlns:a16="http://schemas.microsoft.com/office/drawing/2014/main" id="{18201988-A911-1093-2607-555394B5F395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" r="89"/>
          <a:stretch>
            <a:fillRect/>
          </a:stretch>
        </p:blipFill>
        <p:spPr>
          <a:xfrm>
            <a:off x="2332916" y="4187132"/>
            <a:ext cx="887413" cy="889000"/>
          </a:xfrm>
        </p:spPr>
      </p:pic>
      <p:pic>
        <p:nvPicPr>
          <p:cNvPr id="51" name="Picture Placeholder 50" descr="Checkmark outline">
            <a:extLst>
              <a:ext uri="{FF2B5EF4-FFF2-40B4-BE49-F238E27FC236}">
                <a16:creationId xmlns:a16="http://schemas.microsoft.com/office/drawing/2014/main" id="{B5733DC2-99B4-4590-B271-C80615960BF1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9" r="89"/>
          <a:stretch>
            <a:fillRect/>
          </a:stretch>
        </p:blipFill>
        <p:spPr/>
      </p:pic>
      <p:pic>
        <p:nvPicPr>
          <p:cNvPr id="63" name="Picture Placeholder 62" descr="Seed Packet outline">
            <a:extLst>
              <a:ext uri="{FF2B5EF4-FFF2-40B4-BE49-F238E27FC236}">
                <a16:creationId xmlns:a16="http://schemas.microsoft.com/office/drawing/2014/main" id="{22B17A11-7ABF-2391-89E7-A8FDB3A9451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89" r="89"/>
          <a:stretch>
            <a:fillRect/>
          </a:stretch>
        </p:blipFill>
        <p:spPr/>
      </p:pic>
      <p:pic>
        <p:nvPicPr>
          <p:cNvPr id="72" name="Picture Placeholder 71" descr="Dice outline">
            <a:extLst>
              <a:ext uri="{FF2B5EF4-FFF2-40B4-BE49-F238E27FC236}">
                <a16:creationId xmlns:a16="http://schemas.microsoft.com/office/drawing/2014/main" id="{929B5EC3-1612-B7C7-EF6B-CBCB2C5A9D78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89" r="89"/>
          <a:stretch>
            <a:fillRect/>
          </a:stretch>
        </p:blipFill>
        <p:spPr>
          <a:xfrm>
            <a:off x="5512350" y="2495757"/>
            <a:ext cx="887413" cy="889000"/>
          </a:xfrm>
        </p:spPr>
      </p:pic>
      <p:pic>
        <p:nvPicPr>
          <p:cNvPr id="91" name="Picture Placeholder 90" descr="Arrow: Horizontal U-turn outline">
            <a:extLst>
              <a:ext uri="{FF2B5EF4-FFF2-40B4-BE49-F238E27FC236}">
                <a16:creationId xmlns:a16="http://schemas.microsoft.com/office/drawing/2014/main" id="{DD88B3C4-FCB7-A105-EB26-E81611F8E65A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89" r="89"/>
          <a:stretch>
            <a:fillRect/>
          </a:stretch>
        </p:blipFill>
        <p:spPr>
          <a:xfrm>
            <a:off x="6999902" y="4181716"/>
            <a:ext cx="887413" cy="889000"/>
          </a:xfrm>
        </p:spPr>
      </p:pic>
    </p:spTree>
    <p:extLst>
      <p:ext uri="{BB962C8B-B14F-4D97-AF65-F5344CB8AC3E}">
        <p14:creationId xmlns:p14="http://schemas.microsoft.com/office/powerpoint/2010/main" val="109061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4827BC-1867-4AEF-8917-48108BFA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confirmation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F39278E-AE01-376B-6C0E-5C19DDAB7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22752" y="375189"/>
            <a:ext cx="840963" cy="8409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Placeholder 50" descr="Checkmark outline">
            <a:extLst>
              <a:ext uri="{FF2B5EF4-FFF2-40B4-BE49-F238E27FC236}">
                <a16:creationId xmlns:a16="http://schemas.microsoft.com/office/drawing/2014/main" id="{241749C6-9FF2-4254-078C-A38C0F913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" r="89"/>
          <a:stretch>
            <a:fillRect/>
          </a:stretch>
        </p:blipFill>
        <p:spPr>
          <a:xfrm>
            <a:off x="8590695" y="271850"/>
            <a:ext cx="887413" cy="88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BA2B31-65C0-42E6-2C46-051049ACB231}"/>
              </a:ext>
            </a:extLst>
          </p:cNvPr>
          <p:cNvSpPr txBox="1"/>
          <p:nvPr/>
        </p:nvSpPr>
        <p:spPr>
          <a:xfrm>
            <a:off x="1411458" y="1518495"/>
            <a:ext cx="9369083" cy="20313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	My new job at BGC Kamloops was an eye-opening experience for me. A certain child in our summer program had severe </a:t>
            </a:r>
            <a:r>
              <a:rPr lang="en-US" dirty="0" err="1"/>
              <a:t>behavioural</a:t>
            </a:r>
            <a:r>
              <a:rPr lang="en-US" dirty="0"/>
              <a:t> problems at the beginning of camp, but by the end of the summer has remarkable improvements in social </a:t>
            </a:r>
            <a:r>
              <a:rPr lang="en-US" dirty="0" err="1"/>
              <a:t>behaviour</a:t>
            </a:r>
            <a:r>
              <a:rPr lang="en-US" dirty="0"/>
              <a:t>. It was a small example of the positive change that we can make with children and it re-</a:t>
            </a:r>
            <a:r>
              <a:rPr lang="en-US" dirty="0" err="1"/>
              <a:t>inforced</a:t>
            </a:r>
            <a:r>
              <a:rPr lang="en-US" dirty="0"/>
              <a:t> my belief that I was on the right career track. I can now move forward with the self-belief that if I do my best I can leave positive impacts on everyone that I work with as a teacher.</a:t>
            </a:r>
          </a:p>
        </p:txBody>
      </p:sp>
      <p:pic>
        <p:nvPicPr>
          <p:cNvPr id="9" name="Picture 8" descr="A green and blue logo&#10;&#10;Description automatically generated">
            <a:extLst>
              <a:ext uri="{FF2B5EF4-FFF2-40B4-BE49-F238E27FC236}">
                <a16:creationId xmlns:a16="http://schemas.microsoft.com/office/drawing/2014/main" id="{C567A254-34EF-94B4-EBAD-42F81F126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492" y="4070460"/>
            <a:ext cx="2882900" cy="1612900"/>
          </a:xfrm>
          <a:prstGeom prst="rect">
            <a:avLst/>
          </a:prstGeom>
        </p:spPr>
      </p:pic>
      <p:pic>
        <p:nvPicPr>
          <p:cNvPr id="6" name="Picture 5" descr="A puzzle piece in different colors&#10;&#10;Description automatically generated">
            <a:extLst>
              <a:ext uri="{FF2B5EF4-FFF2-40B4-BE49-F238E27FC236}">
                <a16:creationId xmlns:a16="http://schemas.microsoft.com/office/drawing/2014/main" id="{26E824DB-C35A-C31E-E689-9B271C396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1803" y="4070460"/>
            <a:ext cx="2245705" cy="185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61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710013F-64F8-2E66-11CB-A2793BC9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2670048"/>
            <a:ext cx="11731752" cy="758952"/>
          </a:xfrm>
        </p:spPr>
        <p:txBody>
          <a:bodyPr/>
          <a:lstStyle/>
          <a:p>
            <a:r>
              <a:rPr lang="en-US" dirty="0"/>
              <a:t>Thanks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39763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4EBDD5F-FF94-487A-BBC4-E50423E8D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17653" y="4266619"/>
            <a:ext cx="840963" cy="840963"/>
          </a:xfrm>
          <a:prstGeom prst="ellipse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DC97EE-1C75-4EFE-ACC8-71559A6A3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60044" y="5740518"/>
            <a:ext cx="840963" cy="8409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003C6E1-DAB0-406D-A0FE-AD4258B4F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1426" y="2578060"/>
            <a:ext cx="840963" cy="840963"/>
          </a:xfrm>
          <a:prstGeom prst="ellipse">
            <a:avLst/>
          </a:prstGeom>
          <a:solidFill>
            <a:srgbClr val="FFA29B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B944EB2-487B-450A-8932-B48B6A944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5032" y="4272036"/>
            <a:ext cx="840963" cy="840963"/>
          </a:xfrm>
          <a:prstGeom prst="ellipse">
            <a:avLst/>
          </a:prstGeom>
          <a:solidFill>
            <a:srgbClr val="EFFB9D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63A44AD-2E4C-4AC0-B897-B75DA4A35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7141" y="547522"/>
            <a:ext cx="840963" cy="840963"/>
          </a:xfrm>
          <a:prstGeom prst="ellipse">
            <a:avLst/>
          </a:prstGeom>
          <a:solidFill>
            <a:srgbClr val="BFF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 descr="timeline">
            <a:extLst>
              <a:ext uri="{FF2B5EF4-FFF2-40B4-BE49-F238E27FC236}">
                <a16:creationId xmlns:a16="http://schemas.microsoft.com/office/drawing/2014/main" id="{915DE441-0B8B-4BCE-8E3B-4246BC09E7A1}"/>
              </a:ext>
            </a:extLst>
          </p:cNvPr>
          <p:cNvGrpSpPr/>
          <p:nvPr/>
        </p:nvGrpSpPr>
        <p:grpSpPr>
          <a:xfrm>
            <a:off x="976547" y="1458965"/>
            <a:ext cx="10278189" cy="5752254"/>
            <a:chOff x="976547" y="1458965"/>
            <a:chExt cx="10278189" cy="575225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6FAB540-C491-4F6D-A6FE-A267705EEA5B}"/>
                </a:ext>
              </a:extLst>
            </p:cNvPr>
            <p:cNvGrpSpPr/>
            <p:nvPr/>
          </p:nvGrpSpPr>
          <p:grpSpPr>
            <a:xfrm rot="5400000" flipH="1">
              <a:off x="9555848" y="2219844"/>
              <a:ext cx="1624126" cy="1773651"/>
              <a:chOff x="6415077" y="1171530"/>
              <a:chExt cx="1890380" cy="1890380"/>
            </a:xfrm>
          </p:grpSpPr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8065E7CB-23F1-435F-AF44-714D3ED3AEEC}"/>
                  </a:ext>
                </a:extLst>
              </p:cNvPr>
              <p:cNvSpPr/>
              <p:nvPr/>
            </p:nvSpPr>
            <p:spPr>
              <a:xfrm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35E4FBCD-37DC-40E0-9AC8-B2466900D8BE}"/>
                  </a:ext>
                </a:extLst>
              </p:cNvPr>
              <p:cNvSpPr/>
              <p:nvPr/>
            </p:nvSpPr>
            <p:spPr>
              <a:xfrm flipH="1"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CFEE95A-087F-4F9C-876F-9F92595763B6}"/>
                </a:ext>
              </a:extLst>
            </p:cNvPr>
            <p:cNvGrpSpPr/>
            <p:nvPr/>
          </p:nvGrpSpPr>
          <p:grpSpPr>
            <a:xfrm rot="16200000" flipH="1">
              <a:off x="1051310" y="3843465"/>
              <a:ext cx="1624126" cy="1773651"/>
              <a:chOff x="6415077" y="1171530"/>
              <a:chExt cx="1890380" cy="1890380"/>
            </a:xfrm>
          </p:grpSpPr>
          <p:sp>
            <p:nvSpPr>
              <p:cNvPr id="47" name="Arc 46">
                <a:extLst>
                  <a:ext uri="{FF2B5EF4-FFF2-40B4-BE49-F238E27FC236}">
                    <a16:creationId xmlns:a16="http://schemas.microsoft.com/office/drawing/2014/main" id="{0BEF374B-D633-4C49-A916-320DB8732251}"/>
                  </a:ext>
                </a:extLst>
              </p:cNvPr>
              <p:cNvSpPr/>
              <p:nvPr/>
            </p:nvSpPr>
            <p:spPr>
              <a:xfrm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7EA3C2CD-982C-4EAD-AF27-8F363D90EDB9}"/>
                  </a:ext>
                </a:extLst>
              </p:cNvPr>
              <p:cNvSpPr/>
              <p:nvPr/>
            </p:nvSpPr>
            <p:spPr>
              <a:xfrm flipH="1"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F71C86D-5144-4D25-B6A2-918DC4160A1F}"/>
                </a:ext>
              </a:extLst>
            </p:cNvPr>
            <p:cNvSpPr/>
            <p:nvPr/>
          </p:nvSpPr>
          <p:spPr>
            <a:xfrm rot="16200000" flipH="1">
              <a:off x="1705996" y="1478703"/>
              <a:ext cx="834433" cy="794957"/>
            </a:xfrm>
            <a:custGeom>
              <a:avLst/>
              <a:gdLst>
                <a:gd name="connsiteX0" fmla="*/ 834432 w 1668865"/>
                <a:gd name="connsiteY0" fmla="*/ 0 h 1589914"/>
                <a:gd name="connsiteX1" fmla="*/ 1668865 w 1668865"/>
                <a:gd name="connsiteY1" fmla="*/ 794957 h 1589914"/>
                <a:gd name="connsiteX2" fmla="*/ 834433 w 1668865"/>
                <a:gd name="connsiteY2" fmla="*/ 794957 h 1589914"/>
                <a:gd name="connsiteX3" fmla="*/ 834432 w 1668865"/>
                <a:gd name="connsiteY3" fmla="*/ 0 h 1589914"/>
                <a:gd name="connsiteX0" fmla="*/ 834432 w 1668865"/>
                <a:gd name="connsiteY0" fmla="*/ 0 h 1589914"/>
                <a:gd name="connsiteX1" fmla="*/ 1668865 w 1668865"/>
                <a:gd name="connsiteY1" fmla="*/ 794957 h 1589914"/>
                <a:gd name="connsiteX0" fmla="*/ 0 w 834433"/>
                <a:gd name="connsiteY0" fmla="*/ 0 h 794957"/>
                <a:gd name="connsiteX1" fmla="*/ 834433 w 834433"/>
                <a:gd name="connsiteY1" fmla="*/ 794957 h 794957"/>
                <a:gd name="connsiteX2" fmla="*/ 1 w 834433"/>
                <a:gd name="connsiteY2" fmla="*/ 794957 h 794957"/>
                <a:gd name="connsiteX3" fmla="*/ 0 w 834433"/>
                <a:gd name="connsiteY3" fmla="*/ 0 h 794957"/>
                <a:gd name="connsiteX0" fmla="*/ 64295 w 834433"/>
                <a:gd name="connsiteY0" fmla="*/ 0 h 794957"/>
                <a:gd name="connsiteX1" fmla="*/ 834433 w 834433"/>
                <a:gd name="connsiteY1" fmla="*/ 794957 h 79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4433" h="794957" stroke="0" extrusionOk="0">
                  <a:moveTo>
                    <a:pt x="0" y="0"/>
                  </a:moveTo>
                  <a:cubicBezTo>
                    <a:pt x="460845" y="0"/>
                    <a:pt x="834433" y="355914"/>
                    <a:pt x="834433" y="794957"/>
                  </a:cubicBezTo>
                  <a:lnTo>
                    <a:pt x="1" y="794957"/>
                  </a:lnTo>
                  <a:cubicBezTo>
                    <a:pt x="1" y="529971"/>
                    <a:pt x="0" y="264986"/>
                    <a:pt x="0" y="0"/>
                  </a:cubicBezTo>
                  <a:close/>
                </a:path>
                <a:path w="834433" h="794957" fill="none">
                  <a:moveTo>
                    <a:pt x="64295" y="0"/>
                  </a:moveTo>
                  <a:cubicBezTo>
                    <a:pt x="525140" y="0"/>
                    <a:pt x="834433" y="355914"/>
                    <a:pt x="834433" y="79495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5507F1A1-1EB3-4835-A723-6E0CC155369B}"/>
                </a:ext>
              </a:extLst>
            </p:cNvPr>
            <p:cNvSpPr/>
            <p:nvPr/>
          </p:nvSpPr>
          <p:spPr>
            <a:xfrm rot="5400000" flipH="1">
              <a:off x="5908738" y="5581830"/>
              <a:ext cx="1668865" cy="1589914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1AC131-C2D0-4567-9511-EA65CA7EE2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9536" y="2293398"/>
              <a:ext cx="78959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A0A091F-631C-4120-B174-67D45A6A13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9703" y="3918227"/>
              <a:ext cx="85357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BF890A1-93BF-4879-9ED9-E25DBB7E6053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 flipV="1">
              <a:off x="1849705" y="5542113"/>
              <a:ext cx="4893466" cy="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C25C378-80FF-4681-8B38-CD93033F258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sz="1200" b="1" dirty="0"/>
              <a:t>High School History Teacher</a:t>
            </a:r>
          </a:p>
          <a:p>
            <a:endParaRPr lang="en-US" sz="1200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A655D06-4225-4A2B-AEF8-4E2C18FE017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sz="2400" dirty="0">
                <a:latin typeface="Speak Pro" panose="020B0504020101020102" pitchFamily="34" charset="0"/>
              </a:rPr>
              <a:t>The Inspiration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8CA8C-F8B5-45B2-8FCA-3A6F8DF40E9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499541" y="2959015"/>
            <a:ext cx="2138339" cy="601662"/>
          </a:xfrm>
        </p:spPr>
        <p:txBody>
          <a:bodyPr/>
          <a:lstStyle/>
          <a:p>
            <a:pPr algn="ctr"/>
            <a:r>
              <a:rPr lang="en-US" sz="1200" dirty="0"/>
              <a:t>I moved to Kamloops to live a life of adventure</a:t>
            </a:r>
          </a:p>
          <a:p>
            <a:endParaRPr lang="en-US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E64BD-FC67-4B26-8FED-8E078A3CF22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499541" y="2556072"/>
            <a:ext cx="2138339" cy="299767"/>
          </a:xfrm>
        </p:spPr>
        <p:txBody>
          <a:bodyPr/>
          <a:lstStyle/>
          <a:p>
            <a:r>
              <a:rPr lang="en-US" sz="2000" dirty="0"/>
              <a:t>The Gamble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7D2850-98E7-4919-B0CF-C3FCCCD1B00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116015" y="4644974"/>
            <a:ext cx="2138339" cy="601662"/>
          </a:xfrm>
        </p:spPr>
        <p:txBody>
          <a:bodyPr/>
          <a:lstStyle/>
          <a:p>
            <a:pPr algn="ctr"/>
            <a:r>
              <a:rPr lang="en-US" sz="1200" dirty="0"/>
              <a:t>I began living a better life and enrolled at TRU</a:t>
            </a:r>
          </a:p>
          <a:p>
            <a:endParaRPr lang="en-US" sz="12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A0F53B-4BED-46EF-9057-6334F372F67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116015" y="4242031"/>
            <a:ext cx="2138339" cy="299767"/>
          </a:xfrm>
        </p:spPr>
        <p:txBody>
          <a:bodyPr/>
          <a:lstStyle/>
          <a:p>
            <a:r>
              <a:rPr lang="en-US" sz="2000" dirty="0"/>
              <a:t>The Turning Point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6B23F16-63C4-4CE4-9CB8-640B2DFFBE5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320107" y="4650390"/>
            <a:ext cx="2138339" cy="601662"/>
          </a:xfrm>
        </p:spPr>
        <p:txBody>
          <a:bodyPr/>
          <a:lstStyle/>
          <a:p>
            <a:pPr algn="ctr"/>
            <a:r>
              <a:rPr lang="en-US" sz="1200" dirty="0"/>
              <a:t>I resolved to become a teacher</a:t>
            </a:r>
          </a:p>
          <a:p>
            <a:endParaRPr lang="en-US" sz="120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0B357ED-D4DE-4947-9921-0142523A768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320107" y="4247447"/>
            <a:ext cx="2138339" cy="299767"/>
          </a:xfrm>
        </p:spPr>
        <p:txBody>
          <a:bodyPr/>
          <a:lstStyle/>
          <a:p>
            <a:r>
              <a:rPr lang="en-US" sz="2000" dirty="0"/>
              <a:t>The Decision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A19BD99-1FDD-406D-B94B-E97493647B4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pPr algn="ctr"/>
            <a:r>
              <a:rPr lang="en-US" sz="1200" dirty="0"/>
              <a:t>A positive experience at work reinforced my decision</a:t>
            </a:r>
          </a:p>
          <a:p>
            <a:endParaRPr lang="en-US" sz="12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F5D9E13-3778-4E76-95F1-32465C1D6C9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sz="2000" dirty="0"/>
              <a:t>The Confirmation</a:t>
            </a:r>
          </a:p>
        </p:txBody>
      </p:sp>
      <p:sp>
        <p:nvSpPr>
          <p:cNvPr id="54" name="Oval 53" descr="timeline markers">
            <a:extLst>
              <a:ext uri="{FF2B5EF4-FFF2-40B4-BE49-F238E27FC236}">
                <a16:creationId xmlns:a16="http://schemas.microsoft.com/office/drawing/2014/main" id="{860921B8-3D91-48AB-A236-95079DA8AD01}"/>
              </a:ext>
            </a:extLst>
          </p:cNvPr>
          <p:cNvSpPr/>
          <p:nvPr/>
        </p:nvSpPr>
        <p:spPr>
          <a:xfrm>
            <a:off x="1656253" y="1528909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05" name="Oval 104" descr="timeline markers">
            <a:extLst>
              <a:ext uri="{FF2B5EF4-FFF2-40B4-BE49-F238E27FC236}">
                <a16:creationId xmlns:a16="http://schemas.microsoft.com/office/drawing/2014/main" id="{E92417A0-A309-465F-88E7-0DED361313C1}"/>
              </a:ext>
            </a:extLst>
          </p:cNvPr>
          <p:cNvSpPr/>
          <p:nvPr/>
        </p:nvSpPr>
        <p:spPr>
          <a:xfrm>
            <a:off x="7453646" y="6285904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06" name="Oval 105" descr="timeline markers">
            <a:extLst>
              <a:ext uri="{FF2B5EF4-FFF2-40B4-BE49-F238E27FC236}">
                <a16:creationId xmlns:a16="http://schemas.microsoft.com/office/drawing/2014/main" id="{9E78D0A5-5816-4D38-925E-3537C6B2CF07}"/>
              </a:ext>
            </a:extLst>
          </p:cNvPr>
          <p:cNvSpPr/>
          <p:nvPr/>
        </p:nvSpPr>
        <p:spPr>
          <a:xfrm>
            <a:off x="6562886" y="2221503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10" name="Oval 109" descr="timeline markers">
            <a:extLst>
              <a:ext uri="{FF2B5EF4-FFF2-40B4-BE49-F238E27FC236}">
                <a16:creationId xmlns:a16="http://schemas.microsoft.com/office/drawing/2014/main" id="{19A80ABD-E90D-411F-BF88-7E1ED68E1846}"/>
              </a:ext>
            </a:extLst>
          </p:cNvPr>
          <p:cNvSpPr/>
          <p:nvPr/>
        </p:nvSpPr>
        <p:spPr>
          <a:xfrm>
            <a:off x="8207681" y="3815794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11" name="Oval 110" descr="timeline markers">
            <a:extLst>
              <a:ext uri="{FF2B5EF4-FFF2-40B4-BE49-F238E27FC236}">
                <a16:creationId xmlns:a16="http://schemas.microsoft.com/office/drawing/2014/main" id="{467F323A-16F5-4015-85F9-EED889A6702A}"/>
              </a:ext>
            </a:extLst>
          </p:cNvPr>
          <p:cNvSpPr/>
          <p:nvPr/>
        </p:nvSpPr>
        <p:spPr>
          <a:xfrm>
            <a:off x="3398764" y="3821210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225BA5-9FA7-4106-AC33-85F2D35E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Path To Teaching</a:t>
            </a:r>
          </a:p>
        </p:txBody>
      </p:sp>
      <p:pic>
        <p:nvPicPr>
          <p:cNvPr id="41" name="Picture Placeholder 40" descr="Lightbulb outline">
            <a:extLst>
              <a:ext uri="{FF2B5EF4-FFF2-40B4-BE49-F238E27FC236}">
                <a16:creationId xmlns:a16="http://schemas.microsoft.com/office/drawing/2014/main" id="{18201988-A911-1093-2607-555394B5F395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" r="89"/>
          <a:stretch>
            <a:fillRect/>
          </a:stretch>
        </p:blipFill>
        <p:spPr>
          <a:xfrm>
            <a:off x="2332916" y="4187132"/>
            <a:ext cx="887413" cy="889000"/>
          </a:xfrm>
        </p:spPr>
      </p:pic>
      <p:pic>
        <p:nvPicPr>
          <p:cNvPr id="51" name="Picture Placeholder 50" descr="Checkmark outline">
            <a:extLst>
              <a:ext uri="{FF2B5EF4-FFF2-40B4-BE49-F238E27FC236}">
                <a16:creationId xmlns:a16="http://schemas.microsoft.com/office/drawing/2014/main" id="{B5733DC2-99B4-4590-B271-C80615960BF1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9" r="89"/>
          <a:stretch>
            <a:fillRect/>
          </a:stretch>
        </p:blipFill>
        <p:spPr/>
      </p:pic>
      <p:pic>
        <p:nvPicPr>
          <p:cNvPr id="63" name="Picture Placeholder 62" descr="Seed Packet outline">
            <a:extLst>
              <a:ext uri="{FF2B5EF4-FFF2-40B4-BE49-F238E27FC236}">
                <a16:creationId xmlns:a16="http://schemas.microsoft.com/office/drawing/2014/main" id="{22B17A11-7ABF-2391-89E7-A8FDB3A9451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89" r="89"/>
          <a:stretch>
            <a:fillRect/>
          </a:stretch>
        </p:blipFill>
        <p:spPr/>
      </p:pic>
      <p:pic>
        <p:nvPicPr>
          <p:cNvPr id="72" name="Picture Placeholder 71" descr="Dice outline">
            <a:extLst>
              <a:ext uri="{FF2B5EF4-FFF2-40B4-BE49-F238E27FC236}">
                <a16:creationId xmlns:a16="http://schemas.microsoft.com/office/drawing/2014/main" id="{929B5EC3-1612-B7C7-EF6B-CBCB2C5A9D78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89" r="89"/>
          <a:stretch>
            <a:fillRect/>
          </a:stretch>
        </p:blipFill>
        <p:spPr>
          <a:xfrm>
            <a:off x="5512350" y="2495757"/>
            <a:ext cx="887413" cy="889000"/>
          </a:xfrm>
        </p:spPr>
      </p:pic>
      <p:pic>
        <p:nvPicPr>
          <p:cNvPr id="91" name="Picture Placeholder 90" descr="Arrow: Horizontal U-turn outline">
            <a:extLst>
              <a:ext uri="{FF2B5EF4-FFF2-40B4-BE49-F238E27FC236}">
                <a16:creationId xmlns:a16="http://schemas.microsoft.com/office/drawing/2014/main" id="{DD88B3C4-FCB7-A105-EB26-E81611F8E65A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89" r="89"/>
          <a:stretch>
            <a:fillRect/>
          </a:stretch>
        </p:blipFill>
        <p:spPr>
          <a:xfrm>
            <a:off x="6999902" y="4181716"/>
            <a:ext cx="887413" cy="889000"/>
          </a:xfrm>
        </p:spPr>
      </p:pic>
    </p:spTree>
    <p:extLst>
      <p:ext uri="{BB962C8B-B14F-4D97-AF65-F5344CB8AC3E}">
        <p14:creationId xmlns:p14="http://schemas.microsoft.com/office/powerpoint/2010/main" val="236763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4827BC-1867-4AEF-8917-48108BFA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Inspiration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BCE9B47-D4B3-94BB-8F91-F07C75C7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9972" y="375189"/>
            <a:ext cx="840963" cy="840963"/>
          </a:xfrm>
          <a:prstGeom prst="ellipse">
            <a:avLst/>
          </a:prstGeom>
          <a:solidFill>
            <a:srgbClr val="BFF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Placeholder 62" descr="Seed Packet outline">
            <a:extLst>
              <a:ext uri="{FF2B5EF4-FFF2-40B4-BE49-F238E27FC236}">
                <a16:creationId xmlns:a16="http://schemas.microsoft.com/office/drawing/2014/main" id="{255FE5F9-8FAB-D9CA-853B-20EB6DBB3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" r="89"/>
          <a:stretch>
            <a:fillRect/>
          </a:stretch>
        </p:blipFill>
        <p:spPr>
          <a:xfrm>
            <a:off x="8243766" y="294666"/>
            <a:ext cx="887413" cy="8890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1DBD91A-CA4E-AC7D-C8C0-3A137C7E7AD5}"/>
              </a:ext>
            </a:extLst>
          </p:cNvPr>
          <p:cNvSpPr txBox="1"/>
          <p:nvPr/>
        </p:nvSpPr>
        <p:spPr>
          <a:xfrm>
            <a:off x="7146650" y="5468937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Google Map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E6419CA-A5CB-EB5C-CE4D-D035910458C9}"/>
              </a:ext>
            </a:extLst>
          </p:cNvPr>
          <p:cNvSpPr txBox="1"/>
          <p:nvPr/>
        </p:nvSpPr>
        <p:spPr>
          <a:xfrm>
            <a:off x="1411458" y="1518495"/>
            <a:ext cx="9369083" cy="20313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CA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	I went to high school in Waterloo, Ontario which is located within</a:t>
            </a:r>
            <a:r>
              <a:rPr lang="en-CA" dirty="0"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CA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the Haldimand Tract of the Haudenosaunee Confederacy. My history teacher, Mr. Peters, noticed my interest in the subject and told me that I might be able to teach history. This planted the seed in my head that one day I might become an educator. Looking back on this important person in my development, I realize that I would like to emulate his incorporation of media and story into lessons to make the subject interesting and inspire others to teach.</a:t>
            </a:r>
            <a:r>
              <a:rPr lang="en-CA" dirty="0">
                <a:effectLst/>
              </a:rPr>
              <a:t> </a:t>
            </a:r>
            <a:endParaRPr lang="en-US" dirty="0"/>
          </a:p>
        </p:txBody>
      </p:sp>
      <p:pic>
        <p:nvPicPr>
          <p:cNvPr id="60" name="Picture 59" descr="A map of the canadian river&#10;&#10;Description automatically generated">
            <a:extLst>
              <a:ext uri="{FF2B5EF4-FFF2-40B4-BE49-F238E27FC236}">
                <a16:creationId xmlns:a16="http://schemas.microsoft.com/office/drawing/2014/main" id="{0C69678B-C33F-566D-2E27-0503C17881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07" b="35081"/>
          <a:stretch/>
        </p:blipFill>
        <p:spPr>
          <a:xfrm>
            <a:off x="1411458" y="3680333"/>
            <a:ext cx="4324324" cy="2720467"/>
          </a:xfrm>
          <a:prstGeom prst="rect">
            <a:avLst/>
          </a:prstGeom>
        </p:spPr>
      </p:pic>
      <p:pic>
        <p:nvPicPr>
          <p:cNvPr id="64" name="Picture 63" descr="A person drinking from a glass&#10;&#10;Description automatically generated">
            <a:extLst>
              <a:ext uri="{FF2B5EF4-FFF2-40B4-BE49-F238E27FC236}">
                <a16:creationId xmlns:a16="http://schemas.microsoft.com/office/drawing/2014/main" id="{F6CC4117-9315-5A1E-C636-9F3DC4A2A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6049" y="3640197"/>
            <a:ext cx="2070452" cy="276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1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4EBDD5F-FF94-487A-BBC4-E50423E8D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17653" y="4266619"/>
            <a:ext cx="840963" cy="840963"/>
          </a:xfrm>
          <a:prstGeom prst="ellipse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DC97EE-1C75-4EFE-ACC8-71559A6A3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60044" y="5740518"/>
            <a:ext cx="840963" cy="8409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003C6E1-DAB0-406D-A0FE-AD4258B4F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1426" y="2578060"/>
            <a:ext cx="840963" cy="840963"/>
          </a:xfrm>
          <a:prstGeom prst="ellipse">
            <a:avLst/>
          </a:prstGeom>
          <a:solidFill>
            <a:srgbClr val="FFA29B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B944EB2-487B-450A-8932-B48B6A944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5032" y="4272036"/>
            <a:ext cx="840963" cy="840963"/>
          </a:xfrm>
          <a:prstGeom prst="ellipse">
            <a:avLst/>
          </a:prstGeom>
          <a:solidFill>
            <a:srgbClr val="EFFB9D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63A44AD-2E4C-4AC0-B897-B75DA4A35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7141" y="547522"/>
            <a:ext cx="840963" cy="840963"/>
          </a:xfrm>
          <a:prstGeom prst="ellipse">
            <a:avLst/>
          </a:prstGeom>
          <a:solidFill>
            <a:srgbClr val="BFF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 descr="timeline">
            <a:extLst>
              <a:ext uri="{FF2B5EF4-FFF2-40B4-BE49-F238E27FC236}">
                <a16:creationId xmlns:a16="http://schemas.microsoft.com/office/drawing/2014/main" id="{915DE441-0B8B-4BCE-8E3B-4246BC09E7A1}"/>
              </a:ext>
            </a:extLst>
          </p:cNvPr>
          <p:cNvGrpSpPr/>
          <p:nvPr/>
        </p:nvGrpSpPr>
        <p:grpSpPr>
          <a:xfrm>
            <a:off x="976547" y="1458965"/>
            <a:ext cx="10278189" cy="5752254"/>
            <a:chOff x="976547" y="1458965"/>
            <a:chExt cx="10278189" cy="575225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6FAB540-C491-4F6D-A6FE-A267705EEA5B}"/>
                </a:ext>
              </a:extLst>
            </p:cNvPr>
            <p:cNvGrpSpPr/>
            <p:nvPr/>
          </p:nvGrpSpPr>
          <p:grpSpPr>
            <a:xfrm rot="5400000" flipH="1">
              <a:off x="9555848" y="2219844"/>
              <a:ext cx="1624126" cy="1773651"/>
              <a:chOff x="6415077" y="1171530"/>
              <a:chExt cx="1890380" cy="1890380"/>
            </a:xfrm>
          </p:grpSpPr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8065E7CB-23F1-435F-AF44-714D3ED3AEEC}"/>
                  </a:ext>
                </a:extLst>
              </p:cNvPr>
              <p:cNvSpPr/>
              <p:nvPr/>
            </p:nvSpPr>
            <p:spPr>
              <a:xfrm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35E4FBCD-37DC-40E0-9AC8-B2466900D8BE}"/>
                  </a:ext>
                </a:extLst>
              </p:cNvPr>
              <p:cNvSpPr/>
              <p:nvPr/>
            </p:nvSpPr>
            <p:spPr>
              <a:xfrm flipH="1"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CFEE95A-087F-4F9C-876F-9F92595763B6}"/>
                </a:ext>
              </a:extLst>
            </p:cNvPr>
            <p:cNvGrpSpPr/>
            <p:nvPr/>
          </p:nvGrpSpPr>
          <p:grpSpPr>
            <a:xfrm rot="16200000" flipH="1">
              <a:off x="1051310" y="3843465"/>
              <a:ext cx="1624126" cy="1773651"/>
              <a:chOff x="6415077" y="1171530"/>
              <a:chExt cx="1890380" cy="1890380"/>
            </a:xfrm>
          </p:grpSpPr>
          <p:sp>
            <p:nvSpPr>
              <p:cNvPr id="47" name="Arc 46">
                <a:extLst>
                  <a:ext uri="{FF2B5EF4-FFF2-40B4-BE49-F238E27FC236}">
                    <a16:creationId xmlns:a16="http://schemas.microsoft.com/office/drawing/2014/main" id="{0BEF374B-D633-4C49-A916-320DB8732251}"/>
                  </a:ext>
                </a:extLst>
              </p:cNvPr>
              <p:cNvSpPr/>
              <p:nvPr/>
            </p:nvSpPr>
            <p:spPr>
              <a:xfrm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7EA3C2CD-982C-4EAD-AF27-8F363D90EDB9}"/>
                  </a:ext>
                </a:extLst>
              </p:cNvPr>
              <p:cNvSpPr/>
              <p:nvPr/>
            </p:nvSpPr>
            <p:spPr>
              <a:xfrm flipH="1"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F71C86D-5144-4D25-B6A2-918DC4160A1F}"/>
                </a:ext>
              </a:extLst>
            </p:cNvPr>
            <p:cNvSpPr/>
            <p:nvPr/>
          </p:nvSpPr>
          <p:spPr>
            <a:xfrm rot="16200000" flipH="1">
              <a:off x="1705996" y="1478703"/>
              <a:ext cx="834433" cy="794957"/>
            </a:xfrm>
            <a:custGeom>
              <a:avLst/>
              <a:gdLst>
                <a:gd name="connsiteX0" fmla="*/ 834432 w 1668865"/>
                <a:gd name="connsiteY0" fmla="*/ 0 h 1589914"/>
                <a:gd name="connsiteX1" fmla="*/ 1668865 w 1668865"/>
                <a:gd name="connsiteY1" fmla="*/ 794957 h 1589914"/>
                <a:gd name="connsiteX2" fmla="*/ 834433 w 1668865"/>
                <a:gd name="connsiteY2" fmla="*/ 794957 h 1589914"/>
                <a:gd name="connsiteX3" fmla="*/ 834432 w 1668865"/>
                <a:gd name="connsiteY3" fmla="*/ 0 h 1589914"/>
                <a:gd name="connsiteX0" fmla="*/ 834432 w 1668865"/>
                <a:gd name="connsiteY0" fmla="*/ 0 h 1589914"/>
                <a:gd name="connsiteX1" fmla="*/ 1668865 w 1668865"/>
                <a:gd name="connsiteY1" fmla="*/ 794957 h 1589914"/>
                <a:gd name="connsiteX0" fmla="*/ 0 w 834433"/>
                <a:gd name="connsiteY0" fmla="*/ 0 h 794957"/>
                <a:gd name="connsiteX1" fmla="*/ 834433 w 834433"/>
                <a:gd name="connsiteY1" fmla="*/ 794957 h 794957"/>
                <a:gd name="connsiteX2" fmla="*/ 1 w 834433"/>
                <a:gd name="connsiteY2" fmla="*/ 794957 h 794957"/>
                <a:gd name="connsiteX3" fmla="*/ 0 w 834433"/>
                <a:gd name="connsiteY3" fmla="*/ 0 h 794957"/>
                <a:gd name="connsiteX0" fmla="*/ 64295 w 834433"/>
                <a:gd name="connsiteY0" fmla="*/ 0 h 794957"/>
                <a:gd name="connsiteX1" fmla="*/ 834433 w 834433"/>
                <a:gd name="connsiteY1" fmla="*/ 794957 h 79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4433" h="794957" stroke="0" extrusionOk="0">
                  <a:moveTo>
                    <a:pt x="0" y="0"/>
                  </a:moveTo>
                  <a:cubicBezTo>
                    <a:pt x="460845" y="0"/>
                    <a:pt x="834433" y="355914"/>
                    <a:pt x="834433" y="794957"/>
                  </a:cubicBezTo>
                  <a:lnTo>
                    <a:pt x="1" y="794957"/>
                  </a:lnTo>
                  <a:cubicBezTo>
                    <a:pt x="1" y="529971"/>
                    <a:pt x="0" y="264986"/>
                    <a:pt x="0" y="0"/>
                  </a:cubicBezTo>
                  <a:close/>
                </a:path>
                <a:path w="834433" h="794957" fill="none">
                  <a:moveTo>
                    <a:pt x="64295" y="0"/>
                  </a:moveTo>
                  <a:cubicBezTo>
                    <a:pt x="525140" y="0"/>
                    <a:pt x="834433" y="355914"/>
                    <a:pt x="834433" y="79495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5507F1A1-1EB3-4835-A723-6E0CC155369B}"/>
                </a:ext>
              </a:extLst>
            </p:cNvPr>
            <p:cNvSpPr/>
            <p:nvPr/>
          </p:nvSpPr>
          <p:spPr>
            <a:xfrm rot="5400000" flipH="1">
              <a:off x="5908738" y="5581830"/>
              <a:ext cx="1668865" cy="1589914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1AC131-C2D0-4567-9511-EA65CA7EE2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9536" y="2293398"/>
              <a:ext cx="78959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A0A091F-631C-4120-B174-67D45A6A13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9703" y="3918227"/>
              <a:ext cx="85357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BF890A1-93BF-4879-9ED9-E25DBB7E6053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 flipV="1">
              <a:off x="1849705" y="5542113"/>
              <a:ext cx="4893466" cy="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C25C378-80FF-4681-8B38-CD93033F258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algn="ctr"/>
            <a:r>
              <a:rPr lang="en-US" sz="1200" dirty="0"/>
              <a:t>High School History Teacher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A655D06-4225-4A2B-AEF8-4E2C18FE017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sz="2000" dirty="0">
                <a:latin typeface="Speak Pro" panose="020B0504020101020102" pitchFamily="34" charset="0"/>
              </a:rPr>
              <a:t>The</a:t>
            </a:r>
            <a:r>
              <a:rPr lang="en-US" sz="2400" dirty="0">
                <a:latin typeface="Speak Pro" panose="020B0504020101020102" pitchFamily="34" charset="0"/>
              </a:rPr>
              <a:t> </a:t>
            </a:r>
            <a:r>
              <a:rPr lang="en-US" sz="2000" dirty="0">
                <a:latin typeface="Speak Pro" panose="020B0504020101020102" pitchFamily="34" charset="0"/>
              </a:rPr>
              <a:t>Inspiration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8CA8C-F8B5-45B2-8FCA-3A6F8DF40E9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499541" y="2959015"/>
            <a:ext cx="2138339" cy="601662"/>
          </a:xfrm>
        </p:spPr>
        <p:txBody>
          <a:bodyPr/>
          <a:lstStyle/>
          <a:p>
            <a:pPr algn="ctr"/>
            <a:r>
              <a:rPr lang="en-US" sz="1200" b="1" dirty="0"/>
              <a:t>I moved to Kamloops to live a life of adventure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E64BD-FC67-4B26-8FED-8E078A3CF22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499541" y="2556072"/>
            <a:ext cx="2138339" cy="299767"/>
          </a:xfrm>
        </p:spPr>
        <p:txBody>
          <a:bodyPr/>
          <a:lstStyle/>
          <a:p>
            <a:r>
              <a:rPr lang="en-US" sz="2400" dirty="0"/>
              <a:t>The Gamble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7D2850-98E7-4919-B0CF-C3FCCCD1B00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116015" y="4644974"/>
            <a:ext cx="2138339" cy="601662"/>
          </a:xfrm>
        </p:spPr>
        <p:txBody>
          <a:bodyPr/>
          <a:lstStyle/>
          <a:p>
            <a:pPr algn="ctr"/>
            <a:r>
              <a:rPr lang="en-US" sz="1200" dirty="0"/>
              <a:t>I began living a better life and enrolled at TRU</a:t>
            </a:r>
          </a:p>
          <a:p>
            <a:endParaRPr lang="en-US" sz="12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A0F53B-4BED-46EF-9057-6334F372F67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116015" y="4242031"/>
            <a:ext cx="2138339" cy="299767"/>
          </a:xfrm>
        </p:spPr>
        <p:txBody>
          <a:bodyPr/>
          <a:lstStyle/>
          <a:p>
            <a:r>
              <a:rPr lang="en-US" sz="2000" dirty="0"/>
              <a:t>The Turning Point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6B23F16-63C4-4CE4-9CB8-640B2DFFBE5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320107" y="4650390"/>
            <a:ext cx="2138339" cy="601662"/>
          </a:xfrm>
        </p:spPr>
        <p:txBody>
          <a:bodyPr/>
          <a:lstStyle/>
          <a:p>
            <a:pPr algn="ctr"/>
            <a:r>
              <a:rPr lang="en-US" sz="1200" dirty="0"/>
              <a:t>I resolved to become a teacher</a:t>
            </a:r>
          </a:p>
          <a:p>
            <a:endParaRPr lang="en-US" sz="120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0B357ED-D4DE-4947-9921-0142523A768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320107" y="4247447"/>
            <a:ext cx="2138339" cy="299767"/>
          </a:xfrm>
        </p:spPr>
        <p:txBody>
          <a:bodyPr/>
          <a:lstStyle/>
          <a:p>
            <a:r>
              <a:rPr lang="en-US" sz="2000" dirty="0"/>
              <a:t>The Decision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A19BD99-1FDD-406D-B94B-E97493647B4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pPr algn="ctr"/>
            <a:r>
              <a:rPr lang="en-US" sz="1200" dirty="0"/>
              <a:t>A positive experience at work reinforced my decision</a:t>
            </a:r>
          </a:p>
          <a:p>
            <a:endParaRPr lang="en-US" sz="12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F5D9E13-3778-4E76-95F1-32465C1D6C9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sz="2000" dirty="0"/>
              <a:t>The Confirmation</a:t>
            </a:r>
          </a:p>
        </p:txBody>
      </p:sp>
      <p:sp>
        <p:nvSpPr>
          <p:cNvPr id="54" name="Oval 53" descr="timeline markers">
            <a:extLst>
              <a:ext uri="{FF2B5EF4-FFF2-40B4-BE49-F238E27FC236}">
                <a16:creationId xmlns:a16="http://schemas.microsoft.com/office/drawing/2014/main" id="{860921B8-3D91-48AB-A236-95079DA8AD01}"/>
              </a:ext>
            </a:extLst>
          </p:cNvPr>
          <p:cNvSpPr/>
          <p:nvPr/>
        </p:nvSpPr>
        <p:spPr>
          <a:xfrm>
            <a:off x="1656253" y="1528909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05" name="Oval 104" descr="timeline markers">
            <a:extLst>
              <a:ext uri="{FF2B5EF4-FFF2-40B4-BE49-F238E27FC236}">
                <a16:creationId xmlns:a16="http://schemas.microsoft.com/office/drawing/2014/main" id="{E92417A0-A309-465F-88E7-0DED361313C1}"/>
              </a:ext>
            </a:extLst>
          </p:cNvPr>
          <p:cNvSpPr/>
          <p:nvPr/>
        </p:nvSpPr>
        <p:spPr>
          <a:xfrm>
            <a:off x="7453646" y="6285904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06" name="Oval 105" descr="timeline markers">
            <a:extLst>
              <a:ext uri="{FF2B5EF4-FFF2-40B4-BE49-F238E27FC236}">
                <a16:creationId xmlns:a16="http://schemas.microsoft.com/office/drawing/2014/main" id="{9E78D0A5-5816-4D38-925E-3537C6B2CF07}"/>
              </a:ext>
            </a:extLst>
          </p:cNvPr>
          <p:cNvSpPr/>
          <p:nvPr/>
        </p:nvSpPr>
        <p:spPr>
          <a:xfrm>
            <a:off x="6562886" y="2221503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10" name="Oval 109" descr="timeline markers">
            <a:extLst>
              <a:ext uri="{FF2B5EF4-FFF2-40B4-BE49-F238E27FC236}">
                <a16:creationId xmlns:a16="http://schemas.microsoft.com/office/drawing/2014/main" id="{19A80ABD-E90D-411F-BF88-7E1ED68E1846}"/>
              </a:ext>
            </a:extLst>
          </p:cNvPr>
          <p:cNvSpPr/>
          <p:nvPr/>
        </p:nvSpPr>
        <p:spPr>
          <a:xfrm>
            <a:off x="8207681" y="3815794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11" name="Oval 110" descr="timeline markers">
            <a:extLst>
              <a:ext uri="{FF2B5EF4-FFF2-40B4-BE49-F238E27FC236}">
                <a16:creationId xmlns:a16="http://schemas.microsoft.com/office/drawing/2014/main" id="{467F323A-16F5-4015-85F9-EED889A6702A}"/>
              </a:ext>
            </a:extLst>
          </p:cNvPr>
          <p:cNvSpPr/>
          <p:nvPr/>
        </p:nvSpPr>
        <p:spPr>
          <a:xfrm>
            <a:off x="3398764" y="3821210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225BA5-9FA7-4106-AC33-85F2D35E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Path To Teaching</a:t>
            </a:r>
          </a:p>
        </p:txBody>
      </p:sp>
      <p:pic>
        <p:nvPicPr>
          <p:cNvPr id="41" name="Picture Placeholder 40" descr="Lightbulb outline">
            <a:extLst>
              <a:ext uri="{FF2B5EF4-FFF2-40B4-BE49-F238E27FC236}">
                <a16:creationId xmlns:a16="http://schemas.microsoft.com/office/drawing/2014/main" id="{18201988-A911-1093-2607-555394B5F395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" r="89"/>
          <a:stretch>
            <a:fillRect/>
          </a:stretch>
        </p:blipFill>
        <p:spPr>
          <a:xfrm>
            <a:off x="2332916" y="4187132"/>
            <a:ext cx="887413" cy="889000"/>
          </a:xfrm>
        </p:spPr>
      </p:pic>
      <p:pic>
        <p:nvPicPr>
          <p:cNvPr id="51" name="Picture Placeholder 50" descr="Checkmark outline">
            <a:extLst>
              <a:ext uri="{FF2B5EF4-FFF2-40B4-BE49-F238E27FC236}">
                <a16:creationId xmlns:a16="http://schemas.microsoft.com/office/drawing/2014/main" id="{B5733DC2-99B4-4590-B271-C80615960BF1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9" r="89"/>
          <a:stretch>
            <a:fillRect/>
          </a:stretch>
        </p:blipFill>
        <p:spPr/>
      </p:pic>
      <p:pic>
        <p:nvPicPr>
          <p:cNvPr id="63" name="Picture Placeholder 62" descr="Seed Packet outline">
            <a:extLst>
              <a:ext uri="{FF2B5EF4-FFF2-40B4-BE49-F238E27FC236}">
                <a16:creationId xmlns:a16="http://schemas.microsoft.com/office/drawing/2014/main" id="{22B17A11-7ABF-2391-89E7-A8FDB3A9451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89" r="89"/>
          <a:stretch>
            <a:fillRect/>
          </a:stretch>
        </p:blipFill>
        <p:spPr/>
      </p:pic>
      <p:pic>
        <p:nvPicPr>
          <p:cNvPr id="72" name="Picture Placeholder 71" descr="Dice outline">
            <a:extLst>
              <a:ext uri="{FF2B5EF4-FFF2-40B4-BE49-F238E27FC236}">
                <a16:creationId xmlns:a16="http://schemas.microsoft.com/office/drawing/2014/main" id="{929B5EC3-1612-B7C7-EF6B-CBCB2C5A9D78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89" r="89"/>
          <a:stretch>
            <a:fillRect/>
          </a:stretch>
        </p:blipFill>
        <p:spPr>
          <a:xfrm>
            <a:off x="5512350" y="2495757"/>
            <a:ext cx="887413" cy="889000"/>
          </a:xfrm>
        </p:spPr>
      </p:pic>
      <p:pic>
        <p:nvPicPr>
          <p:cNvPr id="91" name="Picture Placeholder 90" descr="Arrow: Horizontal U-turn outline">
            <a:extLst>
              <a:ext uri="{FF2B5EF4-FFF2-40B4-BE49-F238E27FC236}">
                <a16:creationId xmlns:a16="http://schemas.microsoft.com/office/drawing/2014/main" id="{DD88B3C4-FCB7-A105-EB26-E81611F8E65A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89" r="89"/>
          <a:stretch>
            <a:fillRect/>
          </a:stretch>
        </p:blipFill>
        <p:spPr>
          <a:xfrm>
            <a:off x="6999902" y="4181716"/>
            <a:ext cx="887413" cy="889000"/>
          </a:xfrm>
        </p:spPr>
      </p:pic>
    </p:spTree>
    <p:extLst>
      <p:ext uri="{BB962C8B-B14F-4D97-AF65-F5344CB8AC3E}">
        <p14:creationId xmlns:p14="http://schemas.microsoft.com/office/powerpoint/2010/main" val="3994371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4827BC-1867-4AEF-8917-48108BFA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Gamble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7CEED95-D452-47E0-C396-254B2FF0A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01746" y="375189"/>
            <a:ext cx="840963" cy="840963"/>
          </a:xfrm>
          <a:prstGeom prst="ellipse">
            <a:avLst/>
          </a:prstGeom>
          <a:solidFill>
            <a:srgbClr val="FFA29B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Placeholder 71" descr="Dice outline">
            <a:extLst>
              <a:ext uri="{FF2B5EF4-FFF2-40B4-BE49-F238E27FC236}">
                <a16:creationId xmlns:a16="http://schemas.microsoft.com/office/drawing/2014/main" id="{79A25628-2D06-6768-93A8-C0D0E2F82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" r="89"/>
          <a:stretch>
            <a:fillRect/>
          </a:stretch>
        </p:blipFill>
        <p:spPr>
          <a:xfrm>
            <a:off x="8072670" y="292886"/>
            <a:ext cx="887413" cy="88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5E2CA3-1CFD-5777-A986-03D872DA3B70}"/>
              </a:ext>
            </a:extLst>
          </p:cNvPr>
          <p:cNvSpPr txBox="1"/>
          <p:nvPr/>
        </p:nvSpPr>
        <p:spPr>
          <a:xfrm>
            <a:off x="1411458" y="1518495"/>
            <a:ext cx="9369083" cy="175432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CA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	About 8 years ago, I was invited to move to Kamloops by my good friend. I had only visited BC once before, but I was determined to experience new things in a land that had no shortage of nature or adventure. I often think that if I had not taken this step </a:t>
            </a:r>
            <a:r>
              <a:rPr lang="en-CA" dirty="0">
                <a:ea typeface="Yu Mincho" panose="02020400000000000000" pitchFamily="18" charset="-128"/>
                <a:cs typeface="Times New Roman" panose="02020603050405020304" pitchFamily="18" charset="0"/>
              </a:rPr>
              <a:t>that I would not have met my girlfriend, attended TRU, or have applied for this program. Being in Kamloops has enriched my cultural understanding and I now plan to follow a career in education here in BC.</a:t>
            </a:r>
            <a:endParaRPr lang="en-US" dirty="0"/>
          </a:p>
        </p:txBody>
      </p:sp>
      <p:pic>
        <p:nvPicPr>
          <p:cNvPr id="7" name="Picture 6" descr="A screenshot of a flight schedule&#10;&#10;Description automatically generated">
            <a:extLst>
              <a:ext uri="{FF2B5EF4-FFF2-40B4-BE49-F238E27FC236}">
                <a16:creationId xmlns:a16="http://schemas.microsoft.com/office/drawing/2014/main" id="{67A708AD-BBE5-9A3D-4BB7-06D7E03683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532"/>
          <a:stretch/>
        </p:blipFill>
        <p:spPr>
          <a:xfrm>
            <a:off x="1411459" y="3429000"/>
            <a:ext cx="4684542" cy="3063041"/>
          </a:xfrm>
          <a:prstGeom prst="rect">
            <a:avLst/>
          </a:prstGeom>
        </p:spPr>
      </p:pic>
      <p:pic>
        <p:nvPicPr>
          <p:cNvPr id="9" name="Picture 8" descr="A mountain in the distance&#10;&#10;Description automatically generated">
            <a:extLst>
              <a:ext uri="{FF2B5EF4-FFF2-40B4-BE49-F238E27FC236}">
                <a16:creationId xmlns:a16="http://schemas.microsoft.com/office/drawing/2014/main" id="{4F0AA679-1A2E-F21F-3711-0AECD2D2A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690" y="3429000"/>
            <a:ext cx="4597435" cy="30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2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4EBDD5F-FF94-487A-BBC4-E50423E8D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17653" y="4266619"/>
            <a:ext cx="840963" cy="840963"/>
          </a:xfrm>
          <a:prstGeom prst="ellipse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DC97EE-1C75-4EFE-ACC8-71559A6A3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60044" y="5740518"/>
            <a:ext cx="840963" cy="8409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003C6E1-DAB0-406D-A0FE-AD4258B4F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1426" y="2578060"/>
            <a:ext cx="840963" cy="840963"/>
          </a:xfrm>
          <a:prstGeom prst="ellipse">
            <a:avLst/>
          </a:prstGeom>
          <a:solidFill>
            <a:srgbClr val="FFA29B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B944EB2-487B-450A-8932-B48B6A944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5032" y="4272036"/>
            <a:ext cx="840963" cy="840963"/>
          </a:xfrm>
          <a:prstGeom prst="ellipse">
            <a:avLst/>
          </a:prstGeom>
          <a:solidFill>
            <a:srgbClr val="EFFB9D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63A44AD-2E4C-4AC0-B897-B75DA4A35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7141" y="547522"/>
            <a:ext cx="840963" cy="840963"/>
          </a:xfrm>
          <a:prstGeom prst="ellipse">
            <a:avLst/>
          </a:prstGeom>
          <a:solidFill>
            <a:srgbClr val="BFF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 descr="timeline">
            <a:extLst>
              <a:ext uri="{FF2B5EF4-FFF2-40B4-BE49-F238E27FC236}">
                <a16:creationId xmlns:a16="http://schemas.microsoft.com/office/drawing/2014/main" id="{915DE441-0B8B-4BCE-8E3B-4246BC09E7A1}"/>
              </a:ext>
            </a:extLst>
          </p:cNvPr>
          <p:cNvGrpSpPr/>
          <p:nvPr/>
        </p:nvGrpSpPr>
        <p:grpSpPr>
          <a:xfrm>
            <a:off x="976547" y="1458965"/>
            <a:ext cx="10278189" cy="5752254"/>
            <a:chOff x="976547" y="1458965"/>
            <a:chExt cx="10278189" cy="575225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6FAB540-C491-4F6D-A6FE-A267705EEA5B}"/>
                </a:ext>
              </a:extLst>
            </p:cNvPr>
            <p:cNvGrpSpPr/>
            <p:nvPr/>
          </p:nvGrpSpPr>
          <p:grpSpPr>
            <a:xfrm rot="5400000" flipH="1">
              <a:off x="9555848" y="2219844"/>
              <a:ext cx="1624126" cy="1773651"/>
              <a:chOff x="6415077" y="1171530"/>
              <a:chExt cx="1890380" cy="1890380"/>
            </a:xfrm>
          </p:grpSpPr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8065E7CB-23F1-435F-AF44-714D3ED3AEEC}"/>
                  </a:ext>
                </a:extLst>
              </p:cNvPr>
              <p:cNvSpPr/>
              <p:nvPr/>
            </p:nvSpPr>
            <p:spPr>
              <a:xfrm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35E4FBCD-37DC-40E0-9AC8-B2466900D8BE}"/>
                  </a:ext>
                </a:extLst>
              </p:cNvPr>
              <p:cNvSpPr/>
              <p:nvPr/>
            </p:nvSpPr>
            <p:spPr>
              <a:xfrm flipH="1"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CFEE95A-087F-4F9C-876F-9F92595763B6}"/>
                </a:ext>
              </a:extLst>
            </p:cNvPr>
            <p:cNvGrpSpPr/>
            <p:nvPr/>
          </p:nvGrpSpPr>
          <p:grpSpPr>
            <a:xfrm rot="16200000" flipH="1">
              <a:off x="1051310" y="3843465"/>
              <a:ext cx="1624126" cy="1773651"/>
              <a:chOff x="6415077" y="1171530"/>
              <a:chExt cx="1890380" cy="1890380"/>
            </a:xfrm>
          </p:grpSpPr>
          <p:sp>
            <p:nvSpPr>
              <p:cNvPr id="47" name="Arc 46">
                <a:extLst>
                  <a:ext uri="{FF2B5EF4-FFF2-40B4-BE49-F238E27FC236}">
                    <a16:creationId xmlns:a16="http://schemas.microsoft.com/office/drawing/2014/main" id="{0BEF374B-D633-4C49-A916-320DB8732251}"/>
                  </a:ext>
                </a:extLst>
              </p:cNvPr>
              <p:cNvSpPr/>
              <p:nvPr/>
            </p:nvSpPr>
            <p:spPr>
              <a:xfrm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7EA3C2CD-982C-4EAD-AF27-8F363D90EDB9}"/>
                  </a:ext>
                </a:extLst>
              </p:cNvPr>
              <p:cNvSpPr/>
              <p:nvPr/>
            </p:nvSpPr>
            <p:spPr>
              <a:xfrm flipH="1"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F71C86D-5144-4D25-B6A2-918DC4160A1F}"/>
                </a:ext>
              </a:extLst>
            </p:cNvPr>
            <p:cNvSpPr/>
            <p:nvPr/>
          </p:nvSpPr>
          <p:spPr>
            <a:xfrm rot="16200000" flipH="1">
              <a:off x="1705996" y="1478703"/>
              <a:ext cx="834433" cy="794957"/>
            </a:xfrm>
            <a:custGeom>
              <a:avLst/>
              <a:gdLst>
                <a:gd name="connsiteX0" fmla="*/ 834432 w 1668865"/>
                <a:gd name="connsiteY0" fmla="*/ 0 h 1589914"/>
                <a:gd name="connsiteX1" fmla="*/ 1668865 w 1668865"/>
                <a:gd name="connsiteY1" fmla="*/ 794957 h 1589914"/>
                <a:gd name="connsiteX2" fmla="*/ 834433 w 1668865"/>
                <a:gd name="connsiteY2" fmla="*/ 794957 h 1589914"/>
                <a:gd name="connsiteX3" fmla="*/ 834432 w 1668865"/>
                <a:gd name="connsiteY3" fmla="*/ 0 h 1589914"/>
                <a:gd name="connsiteX0" fmla="*/ 834432 w 1668865"/>
                <a:gd name="connsiteY0" fmla="*/ 0 h 1589914"/>
                <a:gd name="connsiteX1" fmla="*/ 1668865 w 1668865"/>
                <a:gd name="connsiteY1" fmla="*/ 794957 h 1589914"/>
                <a:gd name="connsiteX0" fmla="*/ 0 w 834433"/>
                <a:gd name="connsiteY0" fmla="*/ 0 h 794957"/>
                <a:gd name="connsiteX1" fmla="*/ 834433 w 834433"/>
                <a:gd name="connsiteY1" fmla="*/ 794957 h 794957"/>
                <a:gd name="connsiteX2" fmla="*/ 1 w 834433"/>
                <a:gd name="connsiteY2" fmla="*/ 794957 h 794957"/>
                <a:gd name="connsiteX3" fmla="*/ 0 w 834433"/>
                <a:gd name="connsiteY3" fmla="*/ 0 h 794957"/>
                <a:gd name="connsiteX0" fmla="*/ 64295 w 834433"/>
                <a:gd name="connsiteY0" fmla="*/ 0 h 794957"/>
                <a:gd name="connsiteX1" fmla="*/ 834433 w 834433"/>
                <a:gd name="connsiteY1" fmla="*/ 794957 h 79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4433" h="794957" stroke="0" extrusionOk="0">
                  <a:moveTo>
                    <a:pt x="0" y="0"/>
                  </a:moveTo>
                  <a:cubicBezTo>
                    <a:pt x="460845" y="0"/>
                    <a:pt x="834433" y="355914"/>
                    <a:pt x="834433" y="794957"/>
                  </a:cubicBezTo>
                  <a:lnTo>
                    <a:pt x="1" y="794957"/>
                  </a:lnTo>
                  <a:cubicBezTo>
                    <a:pt x="1" y="529971"/>
                    <a:pt x="0" y="264986"/>
                    <a:pt x="0" y="0"/>
                  </a:cubicBezTo>
                  <a:close/>
                </a:path>
                <a:path w="834433" h="794957" fill="none">
                  <a:moveTo>
                    <a:pt x="64295" y="0"/>
                  </a:moveTo>
                  <a:cubicBezTo>
                    <a:pt x="525140" y="0"/>
                    <a:pt x="834433" y="355914"/>
                    <a:pt x="834433" y="79495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5507F1A1-1EB3-4835-A723-6E0CC155369B}"/>
                </a:ext>
              </a:extLst>
            </p:cNvPr>
            <p:cNvSpPr/>
            <p:nvPr/>
          </p:nvSpPr>
          <p:spPr>
            <a:xfrm rot="5400000" flipH="1">
              <a:off x="5908738" y="5581830"/>
              <a:ext cx="1668865" cy="1589914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1AC131-C2D0-4567-9511-EA65CA7EE2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9536" y="2293398"/>
              <a:ext cx="78959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A0A091F-631C-4120-B174-67D45A6A13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9703" y="3918227"/>
              <a:ext cx="85357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BF890A1-93BF-4879-9ED9-E25DBB7E6053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 flipV="1">
              <a:off x="1849705" y="5542113"/>
              <a:ext cx="4893466" cy="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C25C378-80FF-4681-8B38-CD93033F258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sz="1200" dirty="0"/>
              <a:t>High School History Teacher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A655D06-4225-4A2B-AEF8-4E2C18FE017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sz="2000" dirty="0">
                <a:latin typeface="Speak Pro" panose="020B0504020101020102" pitchFamily="34" charset="0"/>
              </a:rPr>
              <a:t>The</a:t>
            </a:r>
            <a:r>
              <a:rPr lang="en-US" sz="2400" dirty="0">
                <a:latin typeface="Speak Pro" panose="020B0504020101020102" pitchFamily="34" charset="0"/>
              </a:rPr>
              <a:t> </a:t>
            </a:r>
            <a:r>
              <a:rPr lang="en-US" sz="2000" dirty="0">
                <a:latin typeface="Speak Pro" panose="020B0504020101020102" pitchFamily="34" charset="0"/>
              </a:rPr>
              <a:t>Inspiration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8CA8C-F8B5-45B2-8FCA-3A6F8DF40E9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499541" y="2959015"/>
            <a:ext cx="2138339" cy="601662"/>
          </a:xfrm>
        </p:spPr>
        <p:txBody>
          <a:bodyPr/>
          <a:lstStyle/>
          <a:p>
            <a:pPr algn="ctr"/>
            <a:r>
              <a:rPr lang="en-US" sz="1200" dirty="0"/>
              <a:t>I moved to Kamloops to live a life of adventure</a:t>
            </a:r>
          </a:p>
          <a:p>
            <a:endParaRPr lang="en-US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E64BD-FC67-4B26-8FED-8E078A3CF22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499541" y="2556072"/>
            <a:ext cx="2138339" cy="299767"/>
          </a:xfrm>
        </p:spPr>
        <p:txBody>
          <a:bodyPr/>
          <a:lstStyle/>
          <a:p>
            <a:r>
              <a:rPr lang="en-US" sz="2000" dirty="0"/>
              <a:t>The Gamble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7D2850-98E7-4919-B0CF-C3FCCCD1B00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116015" y="4644974"/>
            <a:ext cx="2138339" cy="601662"/>
          </a:xfrm>
        </p:spPr>
        <p:txBody>
          <a:bodyPr/>
          <a:lstStyle/>
          <a:p>
            <a:pPr algn="ctr"/>
            <a:r>
              <a:rPr lang="en-US" sz="1200" b="1" dirty="0"/>
              <a:t>I began living a better life and enrolled at TRU</a:t>
            </a:r>
          </a:p>
          <a:p>
            <a:endParaRPr lang="en-US" sz="12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A0F53B-4BED-46EF-9057-6334F372F67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116015" y="4242031"/>
            <a:ext cx="2393647" cy="299767"/>
          </a:xfrm>
        </p:spPr>
        <p:txBody>
          <a:bodyPr/>
          <a:lstStyle/>
          <a:p>
            <a:r>
              <a:rPr lang="en-US" sz="2400" dirty="0"/>
              <a:t>The Turning Point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6B23F16-63C4-4CE4-9CB8-640B2DFFBE5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320107" y="4650390"/>
            <a:ext cx="2138339" cy="601662"/>
          </a:xfrm>
        </p:spPr>
        <p:txBody>
          <a:bodyPr/>
          <a:lstStyle/>
          <a:p>
            <a:pPr algn="ctr"/>
            <a:r>
              <a:rPr lang="en-US" sz="1200" dirty="0"/>
              <a:t>I resolved to become a teacher</a:t>
            </a:r>
          </a:p>
          <a:p>
            <a:endParaRPr lang="en-US" sz="120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0B357ED-D4DE-4947-9921-0142523A768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320107" y="4247447"/>
            <a:ext cx="2138339" cy="299767"/>
          </a:xfrm>
        </p:spPr>
        <p:txBody>
          <a:bodyPr/>
          <a:lstStyle/>
          <a:p>
            <a:r>
              <a:rPr lang="en-US" sz="2000" dirty="0"/>
              <a:t>The Decision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A19BD99-1FDD-406D-B94B-E97493647B4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pPr algn="ctr"/>
            <a:r>
              <a:rPr lang="en-US" sz="1200" dirty="0"/>
              <a:t>A positive experience at work reinforced my decision</a:t>
            </a:r>
          </a:p>
          <a:p>
            <a:endParaRPr lang="en-US" sz="12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F5D9E13-3778-4E76-95F1-32465C1D6C9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sz="2000" dirty="0"/>
              <a:t>The Confirmation</a:t>
            </a:r>
          </a:p>
        </p:txBody>
      </p:sp>
      <p:sp>
        <p:nvSpPr>
          <p:cNvPr id="54" name="Oval 53" descr="timeline markers">
            <a:extLst>
              <a:ext uri="{FF2B5EF4-FFF2-40B4-BE49-F238E27FC236}">
                <a16:creationId xmlns:a16="http://schemas.microsoft.com/office/drawing/2014/main" id="{860921B8-3D91-48AB-A236-95079DA8AD01}"/>
              </a:ext>
            </a:extLst>
          </p:cNvPr>
          <p:cNvSpPr/>
          <p:nvPr/>
        </p:nvSpPr>
        <p:spPr>
          <a:xfrm>
            <a:off x="1656253" y="1528909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05" name="Oval 104" descr="timeline markers">
            <a:extLst>
              <a:ext uri="{FF2B5EF4-FFF2-40B4-BE49-F238E27FC236}">
                <a16:creationId xmlns:a16="http://schemas.microsoft.com/office/drawing/2014/main" id="{E92417A0-A309-465F-88E7-0DED361313C1}"/>
              </a:ext>
            </a:extLst>
          </p:cNvPr>
          <p:cNvSpPr/>
          <p:nvPr/>
        </p:nvSpPr>
        <p:spPr>
          <a:xfrm>
            <a:off x="7453646" y="6285904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06" name="Oval 105" descr="timeline markers">
            <a:extLst>
              <a:ext uri="{FF2B5EF4-FFF2-40B4-BE49-F238E27FC236}">
                <a16:creationId xmlns:a16="http://schemas.microsoft.com/office/drawing/2014/main" id="{9E78D0A5-5816-4D38-925E-3537C6B2CF07}"/>
              </a:ext>
            </a:extLst>
          </p:cNvPr>
          <p:cNvSpPr/>
          <p:nvPr/>
        </p:nvSpPr>
        <p:spPr>
          <a:xfrm>
            <a:off x="6562886" y="2221503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10" name="Oval 109" descr="timeline markers">
            <a:extLst>
              <a:ext uri="{FF2B5EF4-FFF2-40B4-BE49-F238E27FC236}">
                <a16:creationId xmlns:a16="http://schemas.microsoft.com/office/drawing/2014/main" id="{19A80ABD-E90D-411F-BF88-7E1ED68E1846}"/>
              </a:ext>
            </a:extLst>
          </p:cNvPr>
          <p:cNvSpPr/>
          <p:nvPr/>
        </p:nvSpPr>
        <p:spPr>
          <a:xfrm>
            <a:off x="8207681" y="3815794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11" name="Oval 110" descr="timeline markers">
            <a:extLst>
              <a:ext uri="{FF2B5EF4-FFF2-40B4-BE49-F238E27FC236}">
                <a16:creationId xmlns:a16="http://schemas.microsoft.com/office/drawing/2014/main" id="{467F323A-16F5-4015-85F9-EED889A6702A}"/>
              </a:ext>
            </a:extLst>
          </p:cNvPr>
          <p:cNvSpPr/>
          <p:nvPr/>
        </p:nvSpPr>
        <p:spPr>
          <a:xfrm>
            <a:off x="3398764" y="3821210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225BA5-9FA7-4106-AC33-85F2D35E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Path To Teaching</a:t>
            </a:r>
          </a:p>
        </p:txBody>
      </p:sp>
      <p:pic>
        <p:nvPicPr>
          <p:cNvPr id="41" name="Picture Placeholder 40" descr="Lightbulb outline">
            <a:extLst>
              <a:ext uri="{FF2B5EF4-FFF2-40B4-BE49-F238E27FC236}">
                <a16:creationId xmlns:a16="http://schemas.microsoft.com/office/drawing/2014/main" id="{18201988-A911-1093-2607-555394B5F395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" r="89"/>
          <a:stretch>
            <a:fillRect/>
          </a:stretch>
        </p:blipFill>
        <p:spPr>
          <a:xfrm>
            <a:off x="2332916" y="4187132"/>
            <a:ext cx="887413" cy="889000"/>
          </a:xfrm>
        </p:spPr>
      </p:pic>
      <p:pic>
        <p:nvPicPr>
          <p:cNvPr id="51" name="Picture Placeholder 50" descr="Checkmark outline">
            <a:extLst>
              <a:ext uri="{FF2B5EF4-FFF2-40B4-BE49-F238E27FC236}">
                <a16:creationId xmlns:a16="http://schemas.microsoft.com/office/drawing/2014/main" id="{B5733DC2-99B4-4590-B271-C80615960BF1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9" r="89"/>
          <a:stretch>
            <a:fillRect/>
          </a:stretch>
        </p:blipFill>
        <p:spPr/>
      </p:pic>
      <p:pic>
        <p:nvPicPr>
          <p:cNvPr id="63" name="Picture Placeholder 62" descr="Seed Packet outline">
            <a:extLst>
              <a:ext uri="{FF2B5EF4-FFF2-40B4-BE49-F238E27FC236}">
                <a16:creationId xmlns:a16="http://schemas.microsoft.com/office/drawing/2014/main" id="{22B17A11-7ABF-2391-89E7-A8FDB3A9451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89" r="89"/>
          <a:stretch>
            <a:fillRect/>
          </a:stretch>
        </p:blipFill>
        <p:spPr/>
      </p:pic>
      <p:pic>
        <p:nvPicPr>
          <p:cNvPr id="72" name="Picture Placeholder 71" descr="Dice outline">
            <a:extLst>
              <a:ext uri="{FF2B5EF4-FFF2-40B4-BE49-F238E27FC236}">
                <a16:creationId xmlns:a16="http://schemas.microsoft.com/office/drawing/2014/main" id="{929B5EC3-1612-B7C7-EF6B-CBCB2C5A9D78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89" r="89"/>
          <a:stretch>
            <a:fillRect/>
          </a:stretch>
        </p:blipFill>
        <p:spPr>
          <a:xfrm>
            <a:off x="5512350" y="2495757"/>
            <a:ext cx="887413" cy="889000"/>
          </a:xfrm>
        </p:spPr>
      </p:pic>
      <p:pic>
        <p:nvPicPr>
          <p:cNvPr id="91" name="Picture Placeholder 90" descr="Arrow: Horizontal U-turn outline">
            <a:extLst>
              <a:ext uri="{FF2B5EF4-FFF2-40B4-BE49-F238E27FC236}">
                <a16:creationId xmlns:a16="http://schemas.microsoft.com/office/drawing/2014/main" id="{DD88B3C4-FCB7-A105-EB26-E81611F8E65A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89" r="89"/>
          <a:stretch>
            <a:fillRect/>
          </a:stretch>
        </p:blipFill>
        <p:spPr>
          <a:xfrm>
            <a:off x="6999902" y="4181716"/>
            <a:ext cx="887413" cy="889000"/>
          </a:xfrm>
        </p:spPr>
      </p:pic>
    </p:spTree>
    <p:extLst>
      <p:ext uri="{BB962C8B-B14F-4D97-AF65-F5344CB8AC3E}">
        <p14:creationId xmlns:p14="http://schemas.microsoft.com/office/powerpoint/2010/main" val="2060123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4827BC-1867-4AEF-8917-48108BFA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Turning Point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047277-82B5-43F9-F6BE-A8208722A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7251" y="375189"/>
            <a:ext cx="840963" cy="840963"/>
          </a:xfrm>
          <a:prstGeom prst="ellipse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80" descr="Refresh outline">
            <a:extLst>
              <a:ext uri="{FF2B5EF4-FFF2-40B4-BE49-F238E27FC236}">
                <a16:creationId xmlns:a16="http://schemas.microsoft.com/office/drawing/2014/main" id="{009A73CD-BF38-7879-A3DC-27E06682F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" r="89"/>
          <a:stretch>
            <a:fillRect/>
          </a:stretch>
        </p:blipFill>
        <p:spPr>
          <a:xfrm>
            <a:off x="8688422" y="290286"/>
            <a:ext cx="887413" cy="88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AAE4B1-3C15-5EBF-5076-996C6D8CF4B3}"/>
              </a:ext>
            </a:extLst>
          </p:cNvPr>
          <p:cNvSpPr txBox="1"/>
          <p:nvPr/>
        </p:nvSpPr>
        <p:spPr>
          <a:xfrm>
            <a:off x="1411458" y="1518495"/>
            <a:ext cx="9369083" cy="20313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CA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	I appreciated my new life in Kamloops, but I had not planned for my future. I was working minimum wage jobs and renting out an actual closet. </a:t>
            </a:r>
            <a:r>
              <a:rPr lang="en-CA" dirty="0">
                <a:ea typeface="Yu Mincho" panose="02020400000000000000" pitchFamily="18" charset="-128"/>
                <a:cs typeface="Times New Roman" panose="02020603050405020304" pitchFamily="18" charset="0"/>
              </a:rPr>
              <a:t>This difficult situation was in many ways the turning point of my life, where I decided that I wanted to contribute and achieve more. I got a job with the Kamloops Film Society, started living a healthier lifestyle, and enrolled at TRU. I now have a hard time relating to the person who I was before this point, because I really feel that my mentality has changed drastically from this point</a:t>
            </a:r>
            <a:endParaRPr lang="en-US" dirty="0"/>
          </a:p>
        </p:txBody>
      </p:sp>
      <p:pic>
        <p:nvPicPr>
          <p:cNvPr id="12" name="Picture 11" descr="A person lying on a mattress&#10;&#10;Description automatically generated">
            <a:extLst>
              <a:ext uri="{FF2B5EF4-FFF2-40B4-BE49-F238E27FC236}">
                <a16:creationId xmlns:a16="http://schemas.microsoft.com/office/drawing/2014/main" id="{E32C786B-2D1D-9E8D-9E7F-AA00E6F92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458" y="3622889"/>
            <a:ext cx="3703881" cy="2777911"/>
          </a:xfrm>
          <a:prstGeom prst="rect">
            <a:avLst/>
          </a:prstGeom>
        </p:spPr>
      </p:pic>
      <p:pic>
        <p:nvPicPr>
          <p:cNvPr id="14" name="Picture 13" descr="A logo for a university&#10;&#10;Description automatically generated">
            <a:extLst>
              <a:ext uri="{FF2B5EF4-FFF2-40B4-BE49-F238E27FC236}">
                <a16:creationId xmlns:a16="http://schemas.microsoft.com/office/drawing/2014/main" id="{875D1A41-9B75-C6D9-C4DD-CA8144BDF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919847"/>
            <a:ext cx="4918268" cy="256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4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4EBDD5F-FF94-487A-BBC4-E50423E8D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17653" y="4266619"/>
            <a:ext cx="840963" cy="840963"/>
          </a:xfrm>
          <a:prstGeom prst="ellipse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DC97EE-1C75-4EFE-ACC8-71559A6A3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60044" y="5740518"/>
            <a:ext cx="840963" cy="8409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003C6E1-DAB0-406D-A0FE-AD4258B4F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1426" y="2578060"/>
            <a:ext cx="840963" cy="840963"/>
          </a:xfrm>
          <a:prstGeom prst="ellipse">
            <a:avLst/>
          </a:prstGeom>
          <a:solidFill>
            <a:srgbClr val="FFA29B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B944EB2-487B-450A-8932-B48B6A944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5032" y="4272036"/>
            <a:ext cx="840963" cy="840963"/>
          </a:xfrm>
          <a:prstGeom prst="ellipse">
            <a:avLst/>
          </a:prstGeom>
          <a:solidFill>
            <a:srgbClr val="EFFB9D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63A44AD-2E4C-4AC0-B897-B75DA4A35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7141" y="547522"/>
            <a:ext cx="840963" cy="840963"/>
          </a:xfrm>
          <a:prstGeom prst="ellipse">
            <a:avLst/>
          </a:prstGeom>
          <a:solidFill>
            <a:srgbClr val="BFF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 descr="timeline">
            <a:extLst>
              <a:ext uri="{FF2B5EF4-FFF2-40B4-BE49-F238E27FC236}">
                <a16:creationId xmlns:a16="http://schemas.microsoft.com/office/drawing/2014/main" id="{915DE441-0B8B-4BCE-8E3B-4246BC09E7A1}"/>
              </a:ext>
            </a:extLst>
          </p:cNvPr>
          <p:cNvGrpSpPr/>
          <p:nvPr/>
        </p:nvGrpSpPr>
        <p:grpSpPr>
          <a:xfrm>
            <a:off x="976547" y="1458965"/>
            <a:ext cx="10278189" cy="5752254"/>
            <a:chOff x="976547" y="1458965"/>
            <a:chExt cx="10278189" cy="575225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6FAB540-C491-4F6D-A6FE-A267705EEA5B}"/>
                </a:ext>
              </a:extLst>
            </p:cNvPr>
            <p:cNvGrpSpPr/>
            <p:nvPr/>
          </p:nvGrpSpPr>
          <p:grpSpPr>
            <a:xfrm rot="5400000" flipH="1">
              <a:off x="9555848" y="2219844"/>
              <a:ext cx="1624126" cy="1773651"/>
              <a:chOff x="6415077" y="1171530"/>
              <a:chExt cx="1890380" cy="1890380"/>
            </a:xfrm>
          </p:grpSpPr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8065E7CB-23F1-435F-AF44-714D3ED3AEEC}"/>
                  </a:ext>
                </a:extLst>
              </p:cNvPr>
              <p:cNvSpPr/>
              <p:nvPr/>
            </p:nvSpPr>
            <p:spPr>
              <a:xfrm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35E4FBCD-37DC-40E0-9AC8-B2466900D8BE}"/>
                  </a:ext>
                </a:extLst>
              </p:cNvPr>
              <p:cNvSpPr/>
              <p:nvPr/>
            </p:nvSpPr>
            <p:spPr>
              <a:xfrm flipH="1"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CFEE95A-087F-4F9C-876F-9F92595763B6}"/>
                </a:ext>
              </a:extLst>
            </p:cNvPr>
            <p:cNvGrpSpPr/>
            <p:nvPr/>
          </p:nvGrpSpPr>
          <p:grpSpPr>
            <a:xfrm rot="16200000" flipH="1">
              <a:off x="1051310" y="3843465"/>
              <a:ext cx="1624126" cy="1773651"/>
              <a:chOff x="6415077" y="1171530"/>
              <a:chExt cx="1890380" cy="1890380"/>
            </a:xfrm>
          </p:grpSpPr>
          <p:sp>
            <p:nvSpPr>
              <p:cNvPr id="47" name="Arc 46">
                <a:extLst>
                  <a:ext uri="{FF2B5EF4-FFF2-40B4-BE49-F238E27FC236}">
                    <a16:creationId xmlns:a16="http://schemas.microsoft.com/office/drawing/2014/main" id="{0BEF374B-D633-4C49-A916-320DB8732251}"/>
                  </a:ext>
                </a:extLst>
              </p:cNvPr>
              <p:cNvSpPr/>
              <p:nvPr/>
            </p:nvSpPr>
            <p:spPr>
              <a:xfrm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7EA3C2CD-982C-4EAD-AF27-8F363D90EDB9}"/>
                  </a:ext>
                </a:extLst>
              </p:cNvPr>
              <p:cNvSpPr/>
              <p:nvPr/>
            </p:nvSpPr>
            <p:spPr>
              <a:xfrm flipH="1">
                <a:off x="6415077" y="1171530"/>
                <a:ext cx="1890380" cy="189038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F71C86D-5144-4D25-B6A2-918DC4160A1F}"/>
                </a:ext>
              </a:extLst>
            </p:cNvPr>
            <p:cNvSpPr/>
            <p:nvPr/>
          </p:nvSpPr>
          <p:spPr>
            <a:xfrm rot="16200000" flipH="1">
              <a:off x="1705996" y="1478703"/>
              <a:ext cx="834433" cy="794957"/>
            </a:xfrm>
            <a:custGeom>
              <a:avLst/>
              <a:gdLst>
                <a:gd name="connsiteX0" fmla="*/ 834432 w 1668865"/>
                <a:gd name="connsiteY0" fmla="*/ 0 h 1589914"/>
                <a:gd name="connsiteX1" fmla="*/ 1668865 w 1668865"/>
                <a:gd name="connsiteY1" fmla="*/ 794957 h 1589914"/>
                <a:gd name="connsiteX2" fmla="*/ 834433 w 1668865"/>
                <a:gd name="connsiteY2" fmla="*/ 794957 h 1589914"/>
                <a:gd name="connsiteX3" fmla="*/ 834432 w 1668865"/>
                <a:gd name="connsiteY3" fmla="*/ 0 h 1589914"/>
                <a:gd name="connsiteX0" fmla="*/ 834432 w 1668865"/>
                <a:gd name="connsiteY0" fmla="*/ 0 h 1589914"/>
                <a:gd name="connsiteX1" fmla="*/ 1668865 w 1668865"/>
                <a:gd name="connsiteY1" fmla="*/ 794957 h 1589914"/>
                <a:gd name="connsiteX0" fmla="*/ 0 w 834433"/>
                <a:gd name="connsiteY0" fmla="*/ 0 h 794957"/>
                <a:gd name="connsiteX1" fmla="*/ 834433 w 834433"/>
                <a:gd name="connsiteY1" fmla="*/ 794957 h 794957"/>
                <a:gd name="connsiteX2" fmla="*/ 1 w 834433"/>
                <a:gd name="connsiteY2" fmla="*/ 794957 h 794957"/>
                <a:gd name="connsiteX3" fmla="*/ 0 w 834433"/>
                <a:gd name="connsiteY3" fmla="*/ 0 h 794957"/>
                <a:gd name="connsiteX0" fmla="*/ 64295 w 834433"/>
                <a:gd name="connsiteY0" fmla="*/ 0 h 794957"/>
                <a:gd name="connsiteX1" fmla="*/ 834433 w 834433"/>
                <a:gd name="connsiteY1" fmla="*/ 794957 h 79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4433" h="794957" stroke="0" extrusionOk="0">
                  <a:moveTo>
                    <a:pt x="0" y="0"/>
                  </a:moveTo>
                  <a:cubicBezTo>
                    <a:pt x="460845" y="0"/>
                    <a:pt x="834433" y="355914"/>
                    <a:pt x="834433" y="794957"/>
                  </a:cubicBezTo>
                  <a:lnTo>
                    <a:pt x="1" y="794957"/>
                  </a:lnTo>
                  <a:cubicBezTo>
                    <a:pt x="1" y="529971"/>
                    <a:pt x="0" y="264986"/>
                    <a:pt x="0" y="0"/>
                  </a:cubicBezTo>
                  <a:close/>
                </a:path>
                <a:path w="834433" h="794957" fill="none">
                  <a:moveTo>
                    <a:pt x="64295" y="0"/>
                  </a:moveTo>
                  <a:cubicBezTo>
                    <a:pt x="525140" y="0"/>
                    <a:pt x="834433" y="355914"/>
                    <a:pt x="834433" y="79495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5507F1A1-1EB3-4835-A723-6E0CC155369B}"/>
                </a:ext>
              </a:extLst>
            </p:cNvPr>
            <p:cNvSpPr/>
            <p:nvPr/>
          </p:nvSpPr>
          <p:spPr>
            <a:xfrm rot="5400000" flipH="1">
              <a:off x="5908738" y="5581830"/>
              <a:ext cx="1668865" cy="1589914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1AC131-C2D0-4567-9511-EA65CA7EE2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9536" y="2293398"/>
              <a:ext cx="78959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A0A091F-631C-4120-B174-67D45A6A13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9703" y="3918227"/>
              <a:ext cx="85357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BF890A1-93BF-4879-9ED9-E25DBB7E6053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 flipV="1">
              <a:off x="1849705" y="5542113"/>
              <a:ext cx="4893466" cy="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C25C378-80FF-4681-8B38-CD93033F258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sz="1200" dirty="0"/>
              <a:t>High School History Teacher</a:t>
            </a:r>
          </a:p>
          <a:p>
            <a:endParaRPr lang="en-US" sz="1200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A655D06-4225-4A2B-AEF8-4E2C18FE017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sz="2000" dirty="0">
                <a:latin typeface="Speak Pro" panose="020B0504020101020102" pitchFamily="34" charset="0"/>
              </a:rPr>
              <a:t>The</a:t>
            </a:r>
            <a:r>
              <a:rPr lang="en-US" sz="2400" dirty="0">
                <a:latin typeface="Speak Pro" panose="020B0504020101020102" pitchFamily="34" charset="0"/>
              </a:rPr>
              <a:t> </a:t>
            </a:r>
            <a:r>
              <a:rPr lang="en-US" sz="2000" dirty="0">
                <a:latin typeface="Speak Pro" panose="020B0504020101020102" pitchFamily="34" charset="0"/>
              </a:rPr>
              <a:t>Inspiration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8CA8C-F8B5-45B2-8FCA-3A6F8DF40E9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499541" y="2959015"/>
            <a:ext cx="2138339" cy="601662"/>
          </a:xfrm>
        </p:spPr>
        <p:txBody>
          <a:bodyPr/>
          <a:lstStyle/>
          <a:p>
            <a:pPr algn="ctr"/>
            <a:r>
              <a:rPr lang="en-US" sz="1200" dirty="0"/>
              <a:t>I moved to Kamloops to live a life of adventure</a:t>
            </a:r>
          </a:p>
          <a:p>
            <a:endParaRPr lang="en-US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E64BD-FC67-4B26-8FED-8E078A3CF22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499541" y="2556072"/>
            <a:ext cx="2138339" cy="299767"/>
          </a:xfrm>
        </p:spPr>
        <p:txBody>
          <a:bodyPr/>
          <a:lstStyle/>
          <a:p>
            <a:r>
              <a:rPr lang="en-US" sz="2000" dirty="0"/>
              <a:t>The Gamble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7D2850-98E7-4919-B0CF-C3FCCCD1B00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116015" y="4644974"/>
            <a:ext cx="2138339" cy="601662"/>
          </a:xfrm>
        </p:spPr>
        <p:txBody>
          <a:bodyPr/>
          <a:lstStyle/>
          <a:p>
            <a:pPr algn="ctr"/>
            <a:r>
              <a:rPr lang="en-US" sz="1200" dirty="0"/>
              <a:t>I began living a better life and enrolled at TRU</a:t>
            </a:r>
          </a:p>
          <a:p>
            <a:endParaRPr lang="en-US" sz="12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A0F53B-4BED-46EF-9057-6334F372F67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116015" y="4242031"/>
            <a:ext cx="2138339" cy="299767"/>
          </a:xfrm>
        </p:spPr>
        <p:txBody>
          <a:bodyPr/>
          <a:lstStyle/>
          <a:p>
            <a:r>
              <a:rPr lang="en-US" sz="2000" dirty="0"/>
              <a:t>The Turning Point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6B23F16-63C4-4CE4-9CB8-640B2DFFBE5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320107" y="4650390"/>
            <a:ext cx="2138339" cy="601662"/>
          </a:xfrm>
        </p:spPr>
        <p:txBody>
          <a:bodyPr/>
          <a:lstStyle/>
          <a:p>
            <a:pPr algn="ctr"/>
            <a:r>
              <a:rPr lang="en-US" sz="1200" b="1" dirty="0"/>
              <a:t>I resolved to become a teacher</a:t>
            </a:r>
          </a:p>
          <a:p>
            <a:endParaRPr lang="en-US" sz="120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0B357ED-D4DE-4947-9921-0142523A768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320107" y="4247447"/>
            <a:ext cx="2138339" cy="299767"/>
          </a:xfrm>
        </p:spPr>
        <p:txBody>
          <a:bodyPr/>
          <a:lstStyle/>
          <a:p>
            <a:r>
              <a:rPr lang="en-US" sz="2400" dirty="0"/>
              <a:t>The Decision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A19BD99-1FDD-406D-B94B-E97493647B4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pPr algn="ctr"/>
            <a:r>
              <a:rPr lang="en-US" sz="1200" dirty="0"/>
              <a:t>A positive experience at work reinforced my decision</a:t>
            </a:r>
          </a:p>
          <a:p>
            <a:endParaRPr lang="en-US" sz="12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F5D9E13-3778-4E76-95F1-32465C1D6C9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sz="2000" dirty="0"/>
              <a:t>The Confirmation</a:t>
            </a:r>
          </a:p>
        </p:txBody>
      </p:sp>
      <p:sp>
        <p:nvSpPr>
          <p:cNvPr id="54" name="Oval 53" descr="timeline markers">
            <a:extLst>
              <a:ext uri="{FF2B5EF4-FFF2-40B4-BE49-F238E27FC236}">
                <a16:creationId xmlns:a16="http://schemas.microsoft.com/office/drawing/2014/main" id="{860921B8-3D91-48AB-A236-95079DA8AD01}"/>
              </a:ext>
            </a:extLst>
          </p:cNvPr>
          <p:cNvSpPr/>
          <p:nvPr/>
        </p:nvSpPr>
        <p:spPr>
          <a:xfrm>
            <a:off x="1656253" y="1528909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05" name="Oval 104" descr="timeline markers">
            <a:extLst>
              <a:ext uri="{FF2B5EF4-FFF2-40B4-BE49-F238E27FC236}">
                <a16:creationId xmlns:a16="http://schemas.microsoft.com/office/drawing/2014/main" id="{E92417A0-A309-465F-88E7-0DED361313C1}"/>
              </a:ext>
            </a:extLst>
          </p:cNvPr>
          <p:cNvSpPr/>
          <p:nvPr/>
        </p:nvSpPr>
        <p:spPr>
          <a:xfrm>
            <a:off x="7453646" y="6285904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06" name="Oval 105" descr="timeline markers">
            <a:extLst>
              <a:ext uri="{FF2B5EF4-FFF2-40B4-BE49-F238E27FC236}">
                <a16:creationId xmlns:a16="http://schemas.microsoft.com/office/drawing/2014/main" id="{9E78D0A5-5816-4D38-925E-3537C6B2CF07}"/>
              </a:ext>
            </a:extLst>
          </p:cNvPr>
          <p:cNvSpPr/>
          <p:nvPr/>
        </p:nvSpPr>
        <p:spPr>
          <a:xfrm>
            <a:off x="6562886" y="2221503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10" name="Oval 109" descr="timeline markers">
            <a:extLst>
              <a:ext uri="{FF2B5EF4-FFF2-40B4-BE49-F238E27FC236}">
                <a16:creationId xmlns:a16="http://schemas.microsoft.com/office/drawing/2014/main" id="{19A80ABD-E90D-411F-BF88-7E1ED68E1846}"/>
              </a:ext>
            </a:extLst>
          </p:cNvPr>
          <p:cNvSpPr/>
          <p:nvPr/>
        </p:nvSpPr>
        <p:spPr>
          <a:xfrm>
            <a:off x="8207681" y="3815794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11" name="Oval 110" descr="timeline markers">
            <a:extLst>
              <a:ext uri="{FF2B5EF4-FFF2-40B4-BE49-F238E27FC236}">
                <a16:creationId xmlns:a16="http://schemas.microsoft.com/office/drawing/2014/main" id="{467F323A-16F5-4015-85F9-EED889A6702A}"/>
              </a:ext>
            </a:extLst>
          </p:cNvPr>
          <p:cNvSpPr/>
          <p:nvPr/>
        </p:nvSpPr>
        <p:spPr>
          <a:xfrm>
            <a:off x="3398764" y="3821210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225BA5-9FA7-4106-AC33-85F2D35E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Path To Teaching</a:t>
            </a:r>
          </a:p>
        </p:txBody>
      </p:sp>
      <p:pic>
        <p:nvPicPr>
          <p:cNvPr id="41" name="Picture Placeholder 40" descr="Lightbulb outline">
            <a:extLst>
              <a:ext uri="{FF2B5EF4-FFF2-40B4-BE49-F238E27FC236}">
                <a16:creationId xmlns:a16="http://schemas.microsoft.com/office/drawing/2014/main" id="{18201988-A911-1093-2607-555394B5F395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" r="89"/>
          <a:stretch>
            <a:fillRect/>
          </a:stretch>
        </p:blipFill>
        <p:spPr>
          <a:xfrm>
            <a:off x="2332916" y="4187132"/>
            <a:ext cx="887413" cy="889000"/>
          </a:xfrm>
        </p:spPr>
      </p:pic>
      <p:pic>
        <p:nvPicPr>
          <p:cNvPr id="51" name="Picture Placeholder 50" descr="Checkmark outline">
            <a:extLst>
              <a:ext uri="{FF2B5EF4-FFF2-40B4-BE49-F238E27FC236}">
                <a16:creationId xmlns:a16="http://schemas.microsoft.com/office/drawing/2014/main" id="{B5733DC2-99B4-4590-B271-C80615960BF1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9" r="89"/>
          <a:stretch>
            <a:fillRect/>
          </a:stretch>
        </p:blipFill>
        <p:spPr/>
      </p:pic>
      <p:pic>
        <p:nvPicPr>
          <p:cNvPr id="63" name="Picture Placeholder 62" descr="Seed Packet outline">
            <a:extLst>
              <a:ext uri="{FF2B5EF4-FFF2-40B4-BE49-F238E27FC236}">
                <a16:creationId xmlns:a16="http://schemas.microsoft.com/office/drawing/2014/main" id="{22B17A11-7ABF-2391-89E7-A8FDB3A9451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89" r="89"/>
          <a:stretch>
            <a:fillRect/>
          </a:stretch>
        </p:blipFill>
        <p:spPr/>
      </p:pic>
      <p:pic>
        <p:nvPicPr>
          <p:cNvPr id="72" name="Picture Placeholder 71" descr="Dice outline">
            <a:extLst>
              <a:ext uri="{FF2B5EF4-FFF2-40B4-BE49-F238E27FC236}">
                <a16:creationId xmlns:a16="http://schemas.microsoft.com/office/drawing/2014/main" id="{929B5EC3-1612-B7C7-EF6B-CBCB2C5A9D78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89" r="89"/>
          <a:stretch>
            <a:fillRect/>
          </a:stretch>
        </p:blipFill>
        <p:spPr>
          <a:xfrm>
            <a:off x="5512350" y="2495757"/>
            <a:ext cx="887413" cy="889000"/>
          </a:xfrm>
        </p:spPr>
      </p:pic>
      <p:pic>
        <p:nvPicPr>
          <p:cNvPr id="91" name="Picture Placeholder 90" descr="Arrow: Horizontal U-turn outline">
            <a:extLst>
              <a:ext uri="{FF2B5EF4-FFF2-40B4-BE49-F238E27FC236}">
                <a16:creationId xmlns:a16="http://schemas.microsoft.com/office/drawing/2014/main" id="{DD88B3C4-FCB7-A105-EB26-E81611F8E65A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89" r="89"/>
          <a:stretch>
            <a:fillRect/>
          </a:stretch>
        </p:blipFill>
        <p:spPr>
          <a:xfrm>
            <a:off x="6999902" y="4181716"/>
            <a:ext cx="887413" cy="889000"/>
          </a:xfrm>
        </p:spPr>
      </p:pic>
    </p:spTree>
    <p:extLst>
      <p:ext uri="{BB962C8B-B14F-4D97-AF65-F5344CB8AC3E}">
        <p14:creationId xmlns:p14="http://schemas.microsoft.com/office/powerpoint/2010/main" val="3704557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4827BC-1867-4AEF-8917-48108BFA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Decision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922659-6730-C1A0-6DC5-D0890D0A2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74105" y="375189"/>
            <a:ext cx="840963" cy="840963"/>
          </a:xfrm>
          <a:prstGeom prst="ellipse">
            <a:avLst/>
          </a:prstGeom>
          <a:solidFill>
            <a:srgbClr val="EFFB9D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Placeholder 40" descr="Lightbulb outline">
            <a:extLst>
              <a:ext uri="{FF2B5EF4-FFF2-40B4-BE49-F238E27FC236}">
                <a16:creationId xmlns:a16="http://schemas.microsoft.com/office/drawing/2014/main" id="{6CBA667B-2FE3-4BFA-7EBE-C0F7B4E9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" r="89"/>
          <a:stretch>
            <a:fillRect/>
          </a:stretch>
        </p:blipFill>
        <p:spPr>
          <a:xfrm>
            <a:off x="8001989" y="290285"/>
            <a:ext cx="887413" cy="88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AEBA55-FC0F-C095-0147-6362E0B8BCAC}"/>
              </a:ext>
            </a:extLst>
          </p:cNvPr>
          <p:cNvSpPr txBox="1"/>
          <p:nvPr/>
        </p:nvSpPr>
        <p:spPr>
          <a:xfrm>
            <a:off x="1411458" y="1518495"/>
            <a:ext cx="9369083" cy="175432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	After spending a few years in the Bachelor of Arts: History program, I was living a much more fulfilling life. One day while walking down the street, it suddenly struck me that I wanted to become a teacher. I don’t know how it happened, but at that moment I committed myself 100% to this goal. I knew that if I was able to reach this goal I would be able to support my girlfriend and I, while also having the opportunity to inspire others like Mr. Peters had for 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DD63F7-BCC2-9144-8EC3-AC9FFD09778C}"/>
              </a:ext>
            </a:extLst>
          </p:cNvPr>
          <p:cNvSpPr txBox="1"/>
          <p:nvPr/>
        </p:nvSpPr>
        <p:spPr>
          <a:xfrm>
            <a:off x="9268589" y="5533902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Google Map</a:t>
            </a:r>
            <a:endParaRPr lang="en-US" dirty="0"/>
          </a:p>
        </p:txBody>
      </p:sp>
      <p:pic>
        <p:nvPicPr>
          <p:cNvPr id="8" name="Picture 7" descr="A black circle with white text on it&#10;&#10;Description automatically generated">
            <a:extLst>
              <a:ext uri="{FF2B5EF4-FFF2-40B4-BE49-F238E27FC236}">
                <a16:creationId xmlns:a16="http://schemas.microsoft.com/office/drawing/2014/main" id="{BF6C11CA-1E5A-53DC-FF70-FECF77E85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7653" y="3449436"/>
            <a:ext cx="4436691" cy="29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1293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11">
      <a:dk1>
        <a:srgbClr val="000000"/>
      </a:dk1>
      <a:lt1>
        <a:srgbClr val="FFFFFF"/>
      </a:lt1>
      <a:dk2>
        <a:srgbClr val="8439BD"/>
      </a:dk2>
      <a:lt2>
        <a:srgbClr val="EBEBEB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13DC8"/>
      </a:folHlink>
    </a:clrScheme>
    <a:fontScheme name="Custom 11">
      <a:majorFont>
        <a:latin typeface="Speak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02B775F-F54D-44C9-8A5E-6C450232D590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E7F63A3-93DF-4331-8C04-BB726C702A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99EBB6-D1EF-4345-A0D5-56C8432B26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049FB4-E04C-4A47-A7EB-D9A7EE3720B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Microsoft Macintosh PowerPoint</Application>
  <PresentationFormat>Widescreen</PresentationFormat>
  <Paragraphs>83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Next LT Pro Light</vt:lpstr>
      <vt:lpstr>Calibri</vt:lpstr>
      <vt:lpstr>Speak Pro</vt:lpstr>
      <vt:lpstr>2_Office Theme</vt:lpstr>
      <vt:lpstr>Timeline of Educational Influences</vt:lpstr>
      <vt:lpstr>My Path To Teaching</vt:lpstr>
      <vt:lpstr>The Inspiration</vt:lpstr>
      <vt:lpstr>My Path To Teaching</vt:lpstr>
      <vt:lpstr>The Gamble</vt:lpstr>
      <vt:lpstr>My Path To Teaching</vt:lpstr>
      <vt:lpstr>The Turning Point</vt:lpstr>
      <vt:lpstr>My Path To Teaching</vt:lpstr>
      <vt:lpstr>The Decision</vt:lpstr>
      <vt:lpstr>My Path To Teaching</vt:lpstr>
      <vt:lpstr>The confirmation</vt:lpstr>
      <vt:lpstr>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2020-08-04T04:55:06Z</dcterms:created>
  <dcterms:modified xsi:type="dcterms:W3CDTF">2023-09-21T14:40:08Z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